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62" r:id="rId3"/>
    <p:sldId id="265" r:id="rId4"/>
    <p:sldId id="257" r:id="rId5"/>
    <p:sldId id="266" r:id="rId6"/>
    <p:sldId id="267" r:id="rId7"/>
    <p:sldId id="268" r:id="rId8"/>
    <p:sldId id="269" r:id="rId9"/>
    <p:sldId id="270" r:id="rId10"/>
    <p:sldId id="263" r:id="rId11"/>
    <p:sldId id="271" r:id="rId12"/>
    <p:sldId id="272" r:id="rId13"/>
    <p:sldId id="273"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50" d="100"/>
          <a:sy n="150" d="100"/>
        </p:scale>
        <p:origin x="6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A1879-0C13-4EEF-BC48-06650D2DB29C}"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A985F-4BB5-4799-912B-134A7A5F4541}" type="slidenum">
              <a:rPr lang="en-US" smtClean="0"/>
              <a:t>‹#›</a:t>
            </a:fld>
            <a:endParaRPr lang="en-US"/>
          </a:p>
        </p:txBody>
      </p:sp>
    </p:spTree>
    <p:extLst>
      <p:ext uri="{BB962C8B-B14F-4D97-AF65-F5344CB8AC3E}">
        <p14:creationId xmlns:p14="http://schemas.microsoft.com/office/powerpoint/2010/main" val="2087482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1910-F988-E585-35FB-11BFC1805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DA208-976D-2BB6-F1EE-D68F12ED6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796873-6A2D-FBF8-E0FF-F70E9B32081B}"/>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D003D077-D81F-48CA-89AE-1495A3318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54B89-F8A0-7C67-D7F7-97039BE7804D}"/>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348800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D18C-DE54-D446-DA8B-CDD8825D98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8BCE2-672F-9AF9-FA12-07409C93D3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A04BA-406F-48DB-BE0A-4E607479D830}"/>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885B4C2A-D1CE-8BAE-4B32-DCBFE9ACE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22C4F-1BF5-7748-9358-DB09A244CA49}"/>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177840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C57660-36B7-A172-FF86-71F45DB0D6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7A94E5-6FEC-C078-8CFB-7F63874D3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BEFC2-26CD-DB7A-3243-FA13D9DD09D4}"/>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8CDB2CC0-461A-74EF-BD4E-15745E83A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A687F-6097-39BD-BED9-3B63C9C02F31}"/>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345045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EF26-9015-9F99-4211-1D4C17732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AD1B22-17B6-3CA1-F8A5-03BCDB3C34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106F4-40C8-0C01-AD90-933017210245}"/>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5CFD102A-16EF-B59C-F657-2C7F03309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D5DE3-76CB-EDF8-E310-A25285332BC2}"/>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1444368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E46C-D4C6-68C8-3C5A-481C573C24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0F2B8C-C923-7E8C-3DEA-957C7F1E4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3C59F2-FEAC-B919-E45D-ABAF7E738529}"/>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BC675DCA-2191-182D-1F06-FE782031B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5B901-8B4C-4448-443C-78685F8C9F1F}"/>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3193207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A041-F576-95BF-A438-D11EE98B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61FAB-1606-BD11-8643-F72A8E7AFD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A174D6-10EE-6B00-D376-2FC0FC0B06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B54F4-0FF9-E2C1-E152-4AAF995EFB2B}"/>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6" name="Footer Placeholder 5">
            <a:extLst>
              <a:ext uri="{FF2B5EF4-FFF2-40B4-BE49-F238E27FC236}">
                <a16:creationId xmlns:a16="http://schemas.microsoft.com/office/drawing/2014/main" id="{5E58B6ED-B228-F733-11D9-6CEC970C3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8DC45A-CFB2-6655-9332-8DF51E2E2BF0}"/>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412143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8539-49A4-E7FC-2ED2-A6CCE05328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A7ECAB-CEA0-06A4-D419-E90F9A19B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FAE655-18CB-CC81-4562-75F343571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FB7546-359F-018A-E0E3-2FA0CE71D0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18B6A1-DD82-9C21-03F5-D15D59A833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DDFADB-5946-165C-69ED-537172A06365}"/>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8" name="Footer Placeholder 7">
            <a:extLst>
              <a:ext uri="{FF2B5EF4-FFF2-40B4-BE49-F238E27FC236}">
                <a16:creationId xmlns:a16="http://schemas.microsoft.com/office/drawing/2014/main" id="{F6B7027F-41D4-A2D2-C5C3-B78314CB19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E38596-95CD-0ED0-520E-A44B60E6A80F}"/>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334304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D161-5543-9F7D-A4B3-46B1D7648F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3B11B-9173-3C0D-0A6E-56C0F86F09A1}"/>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4" name="Footer Placeholder 3">
            <a:extLst>
              <a:ext uri="{FF2B5EF4-FFF2-40B4-BE49-F238E27FC236}">
                <a16:creationId xmlns:a16="http://schemas.microsoft.com/office/drawing/2014/main" id="{45C147B6-2978-B05C-3407-76DDAB39D0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C1D389-1609-4ABE-240F-159A15B262FE}"/>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184225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B8F3D2-C800-5641-1D27-1A2681726210}"/>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3" name="Footer Placeholder 2">
            <a:extLst>
              <a:ext uri="{FF2B5EF4-FFF2-40B4-BE49-F238E27FC236}">
                <a16:creationId xmlns:a16="http://schemas.microsoft.com/office/drawing/2014/main" id="{9CFB3C97-8BEA-8884-7805-A0833B0FD6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E6508-6CEE-C4B2-7F7A-504CD0280E6B}"/>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2155500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9457-CFE0-0619-D0C6-1EB265508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5C52F-9285-3E3C-D6B9-2304E89FE2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9DBE60-38EA-6BF5-D70C-5265C0AD9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B0E74-291B-F86D-9F58-E133FB27D62B}"/>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6" name="Footer Placeholder 5">
            <a:extLst>
              <a:ext uri="{FF2B5EF4-FFF2-40B4-BE49-F238E27FC236}">
                <a16:creationId xmlns:a16="http://schemas.microsoft.com/office/drawing/2014/main" id="{8D22CDB6-F686-4984-52CD-76DD86E19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B6C3F5-CF3B-D68A-4A05-BC9E9D7F5D62}"/>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164073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E00E-139A-77C8-3AE6-C98AEC097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787665-504A-048B-A702-C14CFE8F23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DC924F-63AB-82BB-9E99-354190BF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C4C5E-7C0F-BD7B-E533-1720CE8614C1}"/>
              </a:ext>
            </a:extLst>
          </p:cNvPr>
          <p:cNvSpPr>
            <a:spLocks noGrp="1"/>
          </p:cNvSpPr>
          <p:nvPr>
            <p:ph type="dt" sz="half" idx="10"/>
          </p:nvPr>
        </p:nvSpPr>
        <p:spPr/>
        <p:txBody>
          <a:bodyPr/>
          <a:lstStyle/>
          <a:p>
            <a:fld id="{B3C6DEFD-7E63-410C-B78E-5159B41414CF}" type="datetimeFigureOut">
              <a:rPr lang="en-US" smtClean="0"/>
              <a:t>7/26/2022</a:t>
            </a:fld>
            <a:endParaRPr lang="en-US"/>
          </a:p>
        </p:txBody>
      </p:sp>
      <p:sp>
        <p:nvSpPr>
          <p:cNvPr id="6" name="Footer Placeholder 5">
            <a:extLst>
              <a:ext uri="{FF2B5EF4-FFF2-40B4-BE49-F238E27FC236}">
                <a16:creationId xmlns:a16="http://schemas.microsoft.com/office/drawing/2014/main" id="{E3E231E1-9AED-20A3-FE90-EA3340D6A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C4EE6-AE99-AC4F-BACE-8BD62782343B}"/>
              </a:ext>
            </a:extLst>
          </p:cNvPr>
          <p:cNvSpPr>
            <a:spLocks noGrp="1"/>
          </p:cNvSpPr>
          <p:nvPr>
            <p:ph type="sldNum" sz="quarter" idx="12"/>
          </p:nvPr>
        </p:nvSpPr>
        <p:spPr/>
        <p:txBody>
          <a:bodyPr/>
          <a:lstStyle/>
          <a:p>
            <a:fld id="{92B0A78F-16B0-4E5C-BDEC-100F24F3F8C8}" type="slidenum">
              <a:rPr lang="en-US" smtClean="0"/>
              <a:t>‹#›</a:t>
            </a:fld>
            <a:endParaRPr lang="en-US"/>
          </a:p>
        </p:txBody>
      </p:sp>
    </p:spTree>
    <p:extLst>
      <p:ext uri="{BB962C8B-B14F-4D97-AF65-F5344CB8AC3E}">
        <p14:creationId xmlns:p14="http://schemas.microsoft.com/office/powerpoint/2010/main" val="95815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A54EA-B47B-6119-67C6-54D0DEEF4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7CB191-5D89-655D-9CA0-A7E0D2AF3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744DC-AAC5-B1F6-2D02-4C54FA9F0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6DEFD-7E63-410C-B78E-5159B41414CF}" type="datetimeFigureOut">
              <a:rPr lang="en-US" smtClean="0"/>
              <a:t>7/26/2022</a:t>
            </a:fld>
            <a:endParaRPr lang="en-US"/>
          </a:p>
        </p:txBody>
      </p:sp>
      <p:sp>
        <p:nvSpPr>
          <p:cNvPr id="5" name="Footer Placeholder 4">
            <a:extLst>
              <a:ext uri="{FF2B5EF4-FFF2-40B4-BE49-F238E27FC236}">
                <a16:creationId xmlns:a16="http://schemas.microsoft.com/office/drawing/2014/main" id="{751414E6-E24C-53C9-53C5-80D7D5533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34CA75-97EC-A11B-E069-F048BB182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0A78F-16B0-4E5C-BDEC-100F24F3F8C8}" type="slidenum">
              <a:rPr lang="en-US" smtClean="0"/>
              <a:t>‹#›</a:t>
            </a:fld>
            <a:endParaRPr lang="en-US"/>
          </a:p>
        </p:txBody>
      </p:sp>
    </p:spTree>
    <p:extLst>
      <p:ext uri="{BB962C8B-B14F-4D97-AF65-F5344CB8AC3E}">
        <p14:creationId xmlns:p14="http://schemas.microsoft.com/office/powerpoint/2010/main" val="4066926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Abalone"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hboline/data824_capstone"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C63E60-EBA7-EB3A-8E25-559780EA1397}"/>
              </a:ext>
            </a:extLst>
          </p:cNvPr>
          <p:cNvSpPr/>
          <p:nvPr/>
        </p:nvSpPr>
        <p:spPr>
          <a:xfrm>
            <a:off x="1253383" y="2472725"/>
            <a:ext cx="9682385" cy="154678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F7041-EB71-A350-7BDE-8CDC59DF3723}"/>
              </a:ext>
            </a:extLst>
          </p:cNvPr>
          <p:cNvSpPr>
            <a:spLocks noGrp="1"/>
          </p:cNvSpPr>
          <p:nvPr>
            <p:ph type="ctrTitle"/>
          </p:nvPr>
        </p:nvSpPr>
        <p:spPr>
          <a:xfrm>
            <a:off x="1524000" y="939483"/>
            <a:ext cx="9144000" cy="2387600"/>
          </a:xfrm>
        </p:spPr>
        <p:txBody>
          <a:bodyPr>
            <a:normAutofit/>
          </a:bodyPr>
          <a:lstStyle/>
          <a:p>
            <a:r>
              <a:rPr lang="en-US" sz="4400" b="1" dirty="0">
                <a:latin typeface="Gotham" panose="02000504050000020004" pitchFamily="2" charset="0"/>
              </a:rPr>
              <a:t>DATA 824 Final Project</a:t>
            </a:r>
          </a:p>
        </p:txBody>
      </p:sp>
      <p:sp>
        <p:nvSpPr>
          <p:cNvPr id="3" name="Subtitle 2">
            <a:extLst>
              <a:ext uri="{FF2B5EF4-FFF2-40B4-BE49-F238E27FC236}">
                <a16:creationId xmlns:a16="http://schemas.microsoft.com/office/drawing/2014/main" id="{EC04D14D-D6CB-BCC0-4ADF-5C8A8A7F56D6}"/>
              </a:ext>
            </a:extLst>
          </p:cNvPr>
          <p:cNvSpPr>
            <a:spLocks noGrp="1"/>
          </p:cNvSpPr>
          <p:nvPr>
            <p:ph type="subTitle" idx="1"/>
          </p:nvPr>
        </p:nvSpPr>
        <p:spPr>
          <a:xfrm>
            <a:off x="1524000" y="3419158"/>
            <a:ext cx="9144000" cy="1655762"/>
          </a:xfrm>
        </p:spPr>
        <p:txBody>
          <a:bodyPr>
            <a:normAutofit/>
          </a:bodyPr>
          <a:lstStyle/>
          <a:p>
            <a:r>
              <a:rPr lang="en-US" sz="1800" dirty="0">
                <a:solidFill>
                  <a:schemeClr val="tx1">
                    <a:lumMod val="85000"/>
                    <a:lumOff val="15000"/>
                  </a:schemeClr>
                </a:solidFill>
                <a:latin typeface="Gotham" panose="02000504050000020004" pitchFamily="2" charset="0"/>
              </a:rPr>
              <a:t>Abalone Dataset Analysis in R Shiny</a:t>
            </a:r>
          </a:p>
        </p:txBody>
      </p:sp>
      <p:sp>
        <p:nvSpPr>
          <p:cNvPr id="5" name="TextBox 4">
            <a:extLst>
              <a:ext uri="{FF2B5EF4-FFF2-40B4-BE49-F238E27FC236}">
                <a16:creationId xmlns:a16="http://schemas.microsoft.com/office/drawing/2014/main" id="{B8BD3A01-8C6E-575A-B547-75AB3E27AC18}"/>
              </a:ext>
            </a:extLst>
          </p:cNvPr>
          <p:cNvSpPr txBox="1"/>
          <p:nvPr/>
        </p:nvSpPr>
        <p:spPr>
          <a:xfrm>
            <a:off x="8356600" y="4019514"/>
            <a:ext cx="2579168" cy="523220"/>
          </a:xfrm>
          <a:prstGeom prst="rect">
            <a:avLst/>
          </a:prstGeom>
          <a:noFill/>
        </p:spPr>
        <p:txBody>
          <a:bodyPr wrap="square" rtlCol="0">
            <a:spAutoFit/>
          </a:bodyPr>
          <a:lstStyle/>
          <a:p>
            <a:pPr algn="r"/>
            <a:r>
              <a:rPr lang="en-US" sz="1400" i="1" dirty="0">
                <a:solidFill>
                  <a:schemeClr val="tx1">
                    <a:lumMod val="75000"/>
                    <a:lumOff val="25000"/>
                  </a:schemeClr>
                </a:solidFill>
                <a:latin typeface="Gotham" panose="02000504050000020004" pitchFamily="2" charset="0"/>
              </a:rPr>
              <a:t>Hayden D. Boline</a:t>
            </a:r>
          </a:p>
          <a:p>
            <a:pPr algn="r"/>
            <a:r>
              <a:rPr lang="en-US" sz="1400" i="1" dirty="0">
                <a:solidFill>
                  <a:schemeClr val="tx1">
                    <a:lumMod val="75000"/>
                    <a:lumOff val="25000"/>
                  </a:schemeClr>
                </a:solidFill>
                <a:latin typeface="Gotham" panose="02000504050000020004" pitchFamily="2" charset="0"/>
              </a:rPr>
              <a:t>26 July 2022</a:t>
            </a:r>
          </a:p>
        </p:txBody>
      </p:sp>
    </p:spTree>
    <p:extLst>
      <p:ext uri="{BB962C8B-B14F-4D97-AF65-F5344CB8AC3E}">
        <p14:creationId xmlns:p14="http://schemas.microsoft.com/office/powerpoint/2010/main" val="97243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Insights</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7"/>
            <a:ext cx="5854700" cy="731473"/>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The distribution of ages between gender categories shows that (as expected) the infant category represents lower ages and male and female look to be distributed about the same</a:t>
              </a:r>
            </a:p>
          </p:txBody>
        </p:sp>
      </p:grpSp>
      <p:sp>
        <p:nvSpPr>
          <p:cNvPr id="12" name="Rectangle 11">
            <a:extLst>
              <a:ext uri="{FF2B5EF4-FFF2-40B4-BE49-F238E27FC236}">
                <a16:creationId xmlns:a16="http://schemas.microsoft.com/office/drawing/2014/main" id="{35267CD8-2569-45FB-1551-B4EDDBF80E2E}"/>
              </a:ext>
            </a:extLst>
          </p:cNvPr>
          <p:cNvSpPr/>
          <p:nvPr/>
        </p:nvSpPr>
        <p:spPr>
          <a:xfrm>
            <a:off x="6777458" y="1059227"/>
            <a:ext cx="4595392" cy="24194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5D376D-23CB-2D1B-ADFE-1BA9CE6C78F1}"/>
              </a:ext>
            </a:extLst>
          </p:cNvPr>
          <p:cNvPicPr>
            <a:picLocks noChangeAspect="1"/>
          </p:cNvPicPr>
          <p:nvPr/>
        </p:nvPicPr>
        <p:blipFill>
          <a:blip r:embed="rId2"/>
          <a:stretch>
            <a:fillRect/>
          </a:stretch>
        </p:blipFill>
        <p:spPr>
          <a:xfrm>
            <a:off x="6891222" y="1143000"/>
            <a:ext cx="4378948" cy="2249434"/>
          </a:xfrm>
          <a:prstGeom prst="rect">
            <a:avLst/>
          </a:prstGeom>
        </p:spPr>
      </p:pic>
      <p:grpSp>
        <p:nvGrpSpPr>
          <p:cNvPr id="15" name="Group 14">
            <a:extLst>
              <a:ext uri="{FF2B5EF4-FFF2-40B4-BE49-F238E27FC236}">
                <a16:creationId xmlns:a16="http://schemas.microsoft.com/office/drawing/2014/main" id="{8E965512-A99F-4C28-EBFE-670B36444FC0}"/>
              </a:ext>
            </a:extLst>
          </p:cNvPr>
          <p:cNvGrpSpPr/>
          <p:nvPr/>
        </p:nvGrpSpPr>
        <p:grpSpPr>
          <a:xfrm>
            <a:off x="762000" y="3808777"/>
            <a:ext cx="5854700" cy="731473"/>
            <a:chOff x="251461" y="1185120"/>
            <a:chExt cx="5384246" cy="1750237"/>
          </a:xfrm>
        </p:grpSpPr>
        <p:sp>
          <p:nvSpPr>
            <p:cNvPr id="16" name="Rectangle 15">
              <a:extLst>
                <a:ext uri="{FF2B5EF4-FFF2-40B4-BE49-F238E27FC236}">
                  <a16:creationId xmlns:a16="http://schemas.microsoft.com/office/drawing/2014/main" id="{5B702277-0E4A-46FD-B195-FFA4C00C09D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E8343-17CA-F760-B636-5CB39CC7C1F1}"/>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1E657F-F514-2DDE-C69E-7995D5C0750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However, on the data statistics page, we can run a 2-sample t-test and we see that the p-value we get from this test is too low to conclude that these variables follow the same distribution</a:t>
              </a:r>
            </a:p>
          </p:txBody>
        </p:sp>
      </p:grpSp>
      <p:sp>
        <p:nvSpPr>
          <p:cNvPr id="19" name="Rectangle 18">
            <a:extLst>
              <a:ext uri="{FF2B5EF4-FFF2-40B4-BE49-F238E27FC236}">
                <a16:creationId xmlns:a16="http://schemas.microsoft.com/office/drawing/2014/main" id="{DC9B99B4-2605-ABF5-9A46-BB575CF904A1}"/>
              </a:ext>
            </a:extLst>
          </p:cNvPr>
          <p:cNvSpPr/>
          <p:nvPr/>
        </p:nvSpPr>
        <p:spPr>
          <a:xfrm>
            <a:off x="6796508" y="3808777"/>
            <a:ext cx="3344442" cy="24194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FD71678-6AD6-B69E-3F55-552AD22A9F03}"/>
              </a:ext>
            </a:extLst>
          </p:cNvPr>
          <p:cNvPicPr>
            <a:picLocks noChangeAspect="1"/>
          </p:cNvPicPr>
          <p:nvPr/>
        </p:nvPicPr>
        <p:blipFill>
          <a:blip r:embed="rId3"/>
          <a:stretch>
            <a:fillRect/>
          </a:stretch>
        </p:blipFill>
        <p:spPr>
          <a:xfrm>
            <a:off x="6891222" y="3893270"/>
            <a:ext cx="3160828" cy="2250510"/>
          </a:xfrm>
          <a:prstGeom prst="rect">
            <a:avLst/>
          </a:prstGeom>
        </p:spPr>
      </p:pic>
    </p:spTree>
    <p:extLst>
      <p:ext uri="{BB962C8B-B14F-4D97-AF65-F5344CB8AC3E}">
        <p14:creationId xmlns:p14="http://schemas.microsoft.com/office/powerpoint/2010/main" val="83568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5E003D-B9FC-4F47-6931-299137DF4AE1}"/>
              </a:ext>
            </a:extLst>
          </p:cNvPr>
          <p:cNvSpPr/>
          <p:nvPr/>
        </p:nvSpPr>
        <p:spPr>
          <a:xfrm>
            <a:off x="6777458" y="3947253"/>
            <a:ext cx="4595392" cy="27495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Insights (Cont.)</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7"/>
            <a:ext cx="5854700" cy="731473"/>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On the interactive visualization page, we can see that the length and diameter variables seem to be linearly related and thus in a prediction model using both may not be necessary</a:t>
              </a:r>
            </a:p>
          </p:txBody>
        </p:sp>
      </p:grpSp>
      <p:sp>
        <p:nvSpPr>
          <p:cNvPr id="12" name="Rectangle 11">
            <a:extLst>
              <a:ext uri="{FF2B5EF4-FFF2-40B4-BE49-F238E27FC236}">
                <a16:creationId xmlns:a16="http://schemas.microsoft.com/office/drawing/2014/main" id="{35267CD8-2569-45FB-1551-B4EDDBF80E2E}"/>
              </a:ext>
            </a:extLst>
          </p:cNvPr>
          <p:cNvSpPr/>
          <p:nvPr/>
        </p:nvSpPr>
        <p:spPr>
          <a:xfrm>
            <a:off x="6777458" y="1059226"/>
            <a:ext cx="4595392" cy="27495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E965512-A99F-4C28-EBFE-670B36444FC0}"/>
              </a:ext>
            </a:extLst>
          </p:cNvPr>
          <p:cNvGrpSpPr/>
          <p:nvPr/>
        </p:nvGrpSpPr>
        <p:grpSpPr>
          <a:xfrm>
            <a:off x="762000" y="3947253"/>
            <a:ext cx="5854700" cy="731473"/>
            <a:chOff x="251461" y="1185120"/>
            <a:chExt cx="5384246" cy="1750237"/>
          </a:xfrm>
        </p:grpSpPr>
        <p:sp>
          <p:nvSpPr>
            <p:cNvPr id="16" name="Rectangle 15">
              <a:extLst>
                <a:ext uri="{FF2B5EF4-FFF2-40B4-BE49-F238E27FC236}">
                  <a16:creationId xmlns:a16="http://schemas.microsoft.com/office/drawing/2014/main" id="{5B702277-0E4A-46FD-B195-FFA4C00C09D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E8343-17CA-F760-B636-5CB39CC7C1F1}"/>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1E657F-F514-2DDE-C69E-7995D5C0750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On the other hand, if we compare length and whole weight, we see a nonlinear relationship and thus using both of these variables in a prediction model would be useful</a:t>
              </a:r>
            </a:p>
          </p:txBody>
        </p:sp>
      </p:grpSp>
      <p:pic>
        <p:nvPicPr>
          <p:cNvPr id="5" name="Picture 4">
            <a:extLst>
              <a:ext uri="{FF2B5EF4-FFF2-40B4-BE49-F238E27FC236}">
                <a16:creationId xmlns:a16="http://schemas.microsoft.com/office/drawing/2014/main" id="{6C901BCA-6E6A-C971-F30F-E1F41508FF1C}"/>
              </a:ext>
            </a:extLst>
          </p:cNvPr>
          <p:cNvPicPr>
            <a:picLocks noChangeAspect="1"/>
          </p:cNvPicPr>
          <p:nvPr/>
        </p:nvPicPr>
        <p:blipFill>
          <a:blip r:embed="rId2"/>
          <a:stretch>
            <a:fillRect/>
          </a:stretch>
        </p:blipFill>
        <p:spPr>
          <a:xfrm>
            <a:off x="6904190" y="1166867"/>
            <a:ext cx="4341928" cy="2534268"/>
          </a:xfrm>
          <a:prstGeom prst="rect">
            <a:avLst/>
          </a:prstGeom>
        </p:spPr>
      </p:pic>
      <p:pic>
        <p:nvPicPr>
          <p:cNvPr id="11" name="Picture 10">
            <a:extLst>
              <a:ext uri="{FF2B5EF4-FFF2-40B4-BE49-F238E27FC236}">
                <a16:creationId xmlns:a16="http://schemas.microsoft.com/office/drawing/2014/main" id="{BFC783A5-D0FC-5BB5-6071-99B169E414C1}"/>
              </a:ext>
            </a:extLst>
          </p:cNvPr>
          <p:cNvPicPr>
            <a:picLocks noChangeAspect="1"/>
          </p:cNvPicPr>
          <p:nvPr/>
        </p:nvPicPr>
        <p:blipFill>
          <a:blip r:embed="rId3"/>
          <a:stretch>
            <a:fillRect/>
          </a:stretch>
        </p:blipFill>
        <p:spPr>
          <a:xfrm>
            <a:off x="6904190" y="4059069"/>
            <a:ext cx="4341928" cy="2525696"/>
          </a:xfrm>
          <a:prstGeom prst="rect">
            <a:avLst/>
          </a:prstGeom>
        </p:spPr>
      </p:pic>
    </p:spTree>
    <p:extLst>
      <p:ext uri="{BB962C8B-B14F-4D97-AF65-F5344CB8AC3E}">
        <p14:creationId xmlns:p14="http://schemas.microsoft.com/office/powerpoint/2010/main" val="302464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5E003D-B9FC-4F47-6931-299137DF4AE1}"/>
              </a:ext>
            </a:extLst>
          </p:cNvPr>
          <p:cNvSpPr/>
          <p:nvPr/>
        </p:nvSpPr>
        <p:spPr>
          <a:xfrm>
            <a:off x="6777458" y="3947254"/>
            <a:ext cx="3509542" cy="25942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Insights (Cont.)</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7"/>
            <a:ext cx="5854700" cy="731473"/>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To help choose which variables we want to use in our prediction model, we can look at the correlation plot to see which variables correlate best with age</a:t>
              </a:r>
            </a:p>
          </p:txBody>
        </p:sp>
      </p:grpSp>
      <p:sp>
        <p:nvSpPr>
          <p:cNvPr id="12" name="Rectangle 11">
            <a:extLst>
              <a:ext uri="{FF2B5EF4-FFF2-40B4-BE49-F238E27FC236}">
                <a16:creationId xmlns:a16="http://schemas.microsoft.com/office/drawing/2014/main" id="{35267CD8-2569-45FB-1551-B4EDDBF80E2E}"/>
              </a:ext>
            </a:extLst>
          </p:cNvPr>
          <p:cNvSpPr/>
          <p:nvPr/>
        </p:nvSpPr>
        <p:spPr>
          <a:xfrm>
            <a:off x="6777458" y="1116376"/>
            <a:ext cx="3065042" cy="274955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E965512-A99F-4C28-EBFE-670B36444FC0}"/>
              </a:ext>
            </a:extLst>
          </p:cNvPr>
          <p:cNvGrpSpPr/>
          <p:nvPr/>
        </p:nvGrpSpPr>
        <p:grpSpPr>
          <a:xfrm>
            <a:off x="762000" y="3947253"/>
            <a:ext cx="5854700" cy="510447"/>
            <a:chOff x="251461" y="1185120"/>
            <a:chExt cx="5384246" cy="1750237"/>
          </a:xfrm>
        </p:grpSpPr>
        <p:sp>
          <p:nvSpPr>
            <p:cNvPr id="16" name="Rectangle 15">
              <a:extLst>
                <a:ext uri="{FF2B5EF4-FFF2-40B4-BE49-F238E27FC236}">
                  <a16:creationId xmlns:a16="http://schemas.microsoft.com/office/drawing/2014/main" id="{5B702277-0E4A-46FD-B195-FFA4C00C09D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E8343-17CA-F760-B636-5CB39CC7C1F1}"/>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1E657F-F514-2DDE-C69E-7995D5C0750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Choosing sex, height, and shell weight on the models page, we can look at how well these variables works for a linear regression on age</a:t>
              </a:r>
            </a:p>
          </p:txBody>
        </p:sp>
      </p:grpSp>
      <p:pic>
        <p:nvPicPr>
          <p:cNvPr id="19" name="Picture 18">
            <a:extLst>
              <a:ext uri="{FF2B5EF4-FFF2-40B4-BE49-F238E27FC236}">
                <a16:creationId xmlns:a16="http://schemas.microsoft.com/office/drawing/2014/main" id="{82CB51B5-5716-FA3E-E0C0-00B7452D3E11}"/>
              </a:ext>
            </a:extLst>
          </p:cNvPr>
          <p:cNvPicPr>
            <a:picLocks noChangeAspect="1"/>
          </p:cNvPicPr>
          <p:nvPr/>
        </p:nvPicPr>
        <p:blipFill>
          <a:blip r:embed="rId2"/>
          <a:stretch>
            <a:fillRect/>
          </a:stretch>
        </p:blipFill>
        <p:spPr>
          <a:xfrm>
            <a:off x="6902147" y="1222402"/>
            <a:ext cx="2807003" cy="2537498"/>
          </a:xfrm>
          <a:prstGeom prst="rect">
            <a:avLst/>
          </a:prstGeom>
        </p:spPr>
      </p:pic>
      <p:pic>
        <p:nvPicPr>
          <p:cNvPr id="3" name="Picture 2">
            <a:extLst>
              <a:ext uri="{FF2B5EF4-FFF2-40B4-BE49-F238E27FC236}">
                <a16:creationId xmlns:a16="http://schemas.microsoft.com/office/drawing/2014/main" id="{A33B2755-078A-3048-012B-C34265E8B9A2}"/>
              </a:ext>
            </a:extLst>
          </p:cNvPr>
          <p:cNvPicPr>
            <a:picLocks noChangeAspect="1"/>
          </p:cNvPicPr>
          <p:nvPr/>
        </p:nvPicPr>
        <p:blipFill>
          <a:blip r:embed="rId3"/>
          <a:stretch>
            <a:fillRect/>
          </a:stretch>
        </p:blipFill>
        <p:spPr>
          <a:xfrm>
            <a:off x="6902147" y="4064782"/>
            <a:ext cx="3272368" cy="2322535"/>
          </a:xfrm>
          <a:prstGeom prst="rect">
            <a:avLst/>
          </a:prstGeom>
        </p:spPr>
      </p:pic>
      <p:grpSp>
        <p:nvGrpSpPr>
          <p:cNvPr id="20" name="Group 19">
            <a:extLst>
              <a:ext uri="{FF2B5EF4-FFF2-40B4-BE49-F238E27FC236}">
                <a16:creationId xmlns:a16="http://schemas.microsoft.com/office/drawing/2014/main" id="{17CB5853-3ABC-46AC-6CCA-C28EA394D0E0}"/>
              </a:ext>
            </a:extLst>
          </p:cNvPr>
          <p:cNvGrpSpPr/>
          <p:nvPr/>
        </p:nvGrpSpPr>
        <p:grpSpPr>
          <a:xfrm>
            <a:off x="762000" y="4506053"/>
            <a:ext cx="5854700" cy="510447"/>
            <a:chOff x="251461" y="1185120"/>
            <a:chExt cx="5384246" cy="1750237"/>
          </a:xfrm>
        </p:grpSpPr>
        <p:sp>
          <p:nvSpPr>
            <p:cNvPr id="22" name="Rectangle 21">
              <a:extLst>
                <a:ext uri="{FF2B5EF4-FFF2-40B4-BE49-F238E27FC236}">
                  <a16:creationId xmlns:a16="http://schemas.microsoft.com/office/drawing/2014/main" id="{4298A35B-5B14-74A7-912E-4202EE757752}"/>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AD86F0-CC44-0A6E-0DB9-9F33A204EE87}"/>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08BA6B0-2604-D01B-9053-66F58A490617}"/>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With an adjusted </a:t>
                  </a:r>
                  <a14:m>
                    <m:oMath xmlns:m="http://schemas.openxmlformats.org/officeDocument/2006/math">
                      <m:sSup>
                        <m:sSupPr>
                          <m:ctrlPr>
                            <a:rPr lang="en-US" sz="1200" b="0" i="1" smtClean="0">
                              <a:solidFill>
                                <a:schemeClr val="tx1">
                                  <a:lumMod val="75000"/>
                                  <a:lumOff val="25000"/>
                                </a:schemeClr>
                              </a:solidFill>
                              <a:latin typeface="Cambria Math" panose="02040503050406030204" pitchFamily="18" charset="0"/>
                            </a:rPr>
                          </m:ctrlPr>
                        </m:sSupPr>
                        <m:e>
                          <m:r>
                            <a:rPr lang="en-US" sz="1200" b="0" i="1" smtClean="0">
                              <a:solidFill>
                                <a:schemeClr val="tx1">
                                  <a:lumMod val="75000"/>
                                  <a:lumOff val="25000"/>
                                </a:schemeClr>
                              </a:solidFill>
                              <a:latin typeface="Cambria Math" panose="02040503050406030204" pitchFamily="18" charset="0"/>
                            </a:rPr>
                            <m:t>𝑟</m:t>
                          </m:r>
                        </m:e>
                        <m:sup>
                          <m:r>
                            <a:rPr lang="en-US" sz="1200" b="0" i="1" smtClean="0">
                              <a:solidFill>
                                <a:schemeClr val="tx1">
                                  <a:lumMod val="75000"/>
                                  <a:lumOff val="25000"/>
                                </a:schemeClr>
                              </a:solidFill>
                              <a:latin typeface="Cambria Math" panose="02040503050406030204" pitchFamily="18" charset="0"/>
                            </a:rPr>
                            <m:t>2</m:t>
                          </m:r>
                        </m:sup>
                      </m:sSup>
                    </m:oMath>
                  </a14:m>
                  <a:r>
                    <a:rPr lang="en-US" sz="1200" dirty="0">
                      <a:solidFill>
                        <a:schemeClr val="tx1">
                          <a:lumMod val="75000"/>
                          <a:lumOff val="25000"/>
                        </a:schemeClr>
                      </a:solidFill>
                      <a:latin typeface="Gotham" panose="02000504050000020004" pitchFamily="2" charset="0"/>
                    </a:rPr>
                    <a:t> value of 0.415, we can see that this model accounts for about 42% of the variability in the data</a:t>
                  </a:r>
                </a:p>
              </p:txBody>
            </p:sp>
          </mc:Choice>
          <mc:Fallback>
            <p:sp>
              <p:nvSpPr>
                <p:cNvPr id="24" name="TextBox 23">
                  <a:extLst>
                    <a:ext uri="{FF2B5EF4-FFF2-40B4-BE49-F238E27FC236}">
                      <a16:creationId xmlns:a16="http://schemas.microsoft.com/office/drawing/2014/main" id="{C08BA6B0-2604-D01B-9053-66F58A490617}"/>
                    </a:ext>
                  </a:extLst>
                </p:cNvPr>
                <p:cNvSpPr txBox="1">
                  <a:spLocks noRot="1" noChangeAspect="1" noMove="1" noResize="1" noEditPoints="1" noAdjustHandles="1" noChangeArrowheads="1" noChangeShapeType="1" noTextEdit="1"/>
                </p:cNvSpPr>
                <p:nvPr/>
              </p:nvSpPr>
              <p:spPr>
                <a:xfrm>
                  <a:off x="712524" y="1190791"/>
                  <a:ext cx="4923183" cy="1744566"/>
                </a:xfrm>
                <a:prstGeom prst="rect">
                  <a:avLst/>
                </a:prstGeom>
                <a:blipFill>
                  <a:blip r:embed="rId4"/>
                  <a:stretch>
                    <a:fillRect b="-3571"/>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94775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5E003D-B9FC-4F47-6931-299137DF4AE1}"/>
              </a:ext>
            </a:extLst>
          </p:cNvPr>
          <p:cNvSpPr/>
          <p:nvPr/>
        </p:nvSpPr>
        <p:spPr>
          <a:xfrm>
            <a:off x="6777458" y="3850747"/>
            <a:ext cx="4474742" cy="173725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Insights (Cont.)</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8"/>
            <a:ext cx="5854700" cy="523220"/>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With a test/train split of (20/80), the predictions of this linear regression model on the test set can be visualized</a:t>
              </a:r>
            </a:p>
          </p:txBody>
        </p:sp>
      </p:grpSp>
      <p:sp>
        <p:nvSpPr>
          <p:cNvPr id="12" name="Rectangle 11">
            <a:extLst>
              <a:ext uri="{FF2B5EF4-FFF2-40B4-BE49-F238E27FC236}">
                <a16:creationId xmlns:a16="http://schemas.microsoft.com/office/drawing/2014/main" id="{35267CD8-2569-45FB-1551-B4EDDBF80E2E}"/>
              </a:ext>
            </a:extLst>
          </p:cNvPr>
          <p:cNvSpPr/>
          <p:nvPr/>
        </p:nvSpPr>
        <p:spPr>
          <a:xfrm>
            <a:off x="6777458" y="1059229"/>
            <a:ext cx="4474742" cy="25412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E965512-A99F-4C28-EBFE-670B36444FC0}"/>
              </a:ext>
            </a:extLst>
          </p:cNvPr>
          <p:cNvGrpSpPr/>
          <p:nvPr/>
        </p:nvGrpSpPr>
        <p:grpSpPr>
          <a:xfrm>
            <a:off x="762000" y="3850745"/>
            <a:ext cx="5854700" cy="510447"/>
            <a:chOff x="251461" y="1185120"/>
            <a:chExt cx="5384246" cy="1750237"/>
          </a:xfrm>
        </p:grpSpPr>
        <p:sp>
          <p:nvSpPr>
            <p:cNvPr id="16" name="Rectangle 15">
              <a:extLst>
                <a:ext uri="{FF2B5EF4-FFF2-40B4-BE49-F238E27FC236}">
                  <a16:creationId xmlns:a16="http://schemas.microsoft.com/office/drawing/2014/main" id="{5B702277-0E4A-46FD-B195-FFA4C00C09D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E8343-17CA-F760-B636-5CB39CC7C1F1}"/>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1E657F-F514-2DDE-C69E-7995D5C0750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This conclusion can also be seen by looking a the histogram of the residuals of prediction for the test set</a:t>
              </a:r>
            </a:p>
          </p:txBody>
        </p:sp>
      </p:grpSp>
      <p:pic>
        <p:nvPicPr>
          <p:cNvPr id="5" name="Picture 4">
            <a:extLst>
              <a:ext uri="{FF2B5EF4-FFF2-40B4-BE49-F238E27FC236}">
                <a16:creationId xmlns:a16="http://schemas.microsoft.com/office/drawing/2014/main" id="{261F5A85-274A-87EB-1C00-6A21CC3F8B22}"/>
              </a:ext>
            </a:extLst>
          </p:cNvPr>
          <p:cNvPicPr>
            <a:picLocks noChangeAspect="1"/>
          </p:cNvPicPr>
          <p:nvPr/>
        </p:nvPicPr>
        <p:blipFill>
          <a:blip r:embed="rId2"/>
          <a:stretch>
            <a:fillRect/>
          </a:stretch>
        </p:blipFill>
        <p:spPr>
          <a:xfrm>
            <a:off x="6883097" y="1172376"/>
            <a:ext cx="4246730" cy="2322536"/>
          </a:xfrm>
          <a:prstGeom prst="rect">
            <a:avLst/>
          </a:prstGeom>
        </p:spPr>
      </p:pic>
      <p:grpSp>
        <p:nvGrpSpPr>
          <p:cNvPr id="25" name="Group 24">
            <a:extLst>
              <a:ext uri="{FF2B5EF4-FFF2-40B4-BE49-F238E27FC236}">
                <a16:creationId xmlns:a16="http://schemas.microsoft.com/office/drawing/2014/main" id="{CCBBEF0C-A4B9-99F9-8674-4F4F02B477E6}"/>
              </a:ext>
            </a:extLst>
          </p:cNvPr>
          <p:cNvGrpSpPr/>
          <p:nvPr/>
        </p:nvGrpSpPr>
        <p:grpSpPr>
          <a:xfrm>
            <a:off x="762000" y="1624378"/>
            <a:ext cx="5854700" cy="523220"/>
            <a:chOff x="251461" y="1185120"/>
            <a:chExt cx="5384246" cy="1750237"/>
          </a:xfrm>
        </p:grpSpPr>
        <p:sp>
          <p:nvSpPr>
            <p:cNvPr id="26" name="Rectangle 25">
              <a:extLst>
                <a:ext uri="{FF2B5EF4-FFF2-40B4-BE49-F238E27FC236}">
                  <a16:creationId xmlns:a16="http://schemas.microsoft.com/office/drawing/2014/main" id="{6FD36C12-9280-BE28-29F7-A49DAE246EE6}"/>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04D9F8-B131-4C0A-90F6-932DA513EE44}"/>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050256-BE55-197E-3DA4-9BF2409434C4}"/>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We can see that the predictions seem to underestimate age more than overestimate, but are in the right neighborhood</a:t>
              </a:r>
            </a:p>
          </p:txBody>
        </p:sp>
      </p:grpSp>
      <p:pic>
        <p:nvPicPr>
          <p:cNvPr id="10" name="Picture 9">
            <a:extLst>
              <a:ext uri="{FF2B5EF4-FFF2-40B4-BE49-F238E27FC236}">
                <a16:creationId xmlns:a16="http://schemas.microsoft.com/office/drawing/2014/main" id="{011D443B-E100-3208-DF1D-DFAF5653606A}"/>
              </a:ext>
            </a:extLst>
          </p:cNvPr>
          <p:cNvPicPr>
            <a:picLocks noChangeAspect="1"/>
          </p:cNvPicPr>
          <p:nvPr/>
        </p:nvPicPr>
        <p:blipFill>
          <a:blip r:embed="rId3"/>
          <a:stretch>
            <a:fillRect/>
          </a:stretch>
        </p:blipFill>
        <p:spPr>
          <a:xfrm>
            <a:off x="6883097" y="3969800"/>
            <a:ext cx="4246730" cy="1511435"/>
          </a:xfrm>
          <a:prstGeom prst="rect">
            <a:avLst/>
          </a:prstGeom>
        </p:spPr>
      </p:pic>
    </p:spTree>
    <p:extLst>
      <p:ext uri="{BB962C8B-B14F-4D97-AF65-F5344CB8AC3E}">
        <p14:creationId xmlns:p14="http://schemas.microsoft.com/office/powerpoint/2010/main" val="1050204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5E003D-B9FC-4F47-6931-299137DF4AE1}"/>
              </a:ext>
            </a:extLst>
          </p:cNvPr>
          <p:cNvSpPr/>
          <p:nvPr/>
        </p:nvSpPr>
        <p:spPr>
          <a:xfrm>
            <a:off x="6777458" y="4165069"/>
            <a:ext cx="4277892" cy="23764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Insights (Cont.)</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8"/>
            <a:ext cx="5854700" cy="699722"/>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Looking at the PCA decomposition of the data, we can see that the bulk of the variance in the data is due to differences in physical measurements, while the rest mostly is due to differences in age</a:t>
              </a:r>
            </a:p>
          </p:txBody>
        </p:sp>
      </p:grpSp>
      <p:sp>
        <p:nvSpPr>
          <p:cNvPr id="12" name="Rectangle 11">
            <a:extLst>
              <a:ext uri="{FF2B5EF4-FFF2-40B4-BE49-F238E27FC236}">
                <a16:creationId xmlns:a16="http://schemas.microsoft.com/office/drawing/2014/main" id="{35267CD8-2569-45FB-1551-B4EDDBF80E2E}"/>
              </a:ext>
            </a:extLst>
          </p:cNvPr>
          <p:cNvSpPr/>
          <p:nvPr/>
        </p:nvSpPr>
        <p:spPr>
          <a:xfrm>
            <a:off x="6777457" y="1059229"/>
            <a:ext cx="5163081" cy="29412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E965512-A99F-4C28-EBFE-670B36444FC0}"/>
              </a:ext>
            </a:extLst>
          </p:cNvPr>
          <p:cNvGrpSpPr/>
          <p:nvPr/>
        </p:nvGrpSpPr>
        <p:grpSpPr>
          <a:xfrm>
            <a:off x="762000" y="4165070"/>
            <a:ext cx="5854700" cy="510447"/>
            <a:chOff x="251461" y="1185120"/>
            <a:chExt cx="5384246" cy="1750237"/>
          </a:xfrm>
        </p:grpSpPr>
        <p:sp>
          <p:nvSpPr>
            <p:cNvPr id="16" name="Rectangle 15">
              <a:extLst>
                <a:ext uri="{FF2B5EF4-FFF2-40B4-BE49-F238E27FC236}">
                  <a16:creationId xmlns:a16="http://schemas.microsoft.com/office/drawing/2014/main" id="{5B702277-0E4A-46FD-B195-FFA4C00C09D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E8343-17CA-F760-B636-5CB39CC7C1F1}"/>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1E657F-F514-2DDE-C69E-7995D5C0750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Doing PCA without age can also help to inform which variables would be best to use in a prediction model</a:t>
              </a:r>
            </a:p>
          </p:txBody>
        </p:sp>
      </p:grpSp>
      <p:pic>
        <p:nvPicPr>
          <p:cNvPr id="3" name="Picture 2">
            <a:extLst>
              <a:ext uri="{FF2B5EF4-FFF2-40B4-BE49-F238E27FC236}">
                <a16:creationId xmlns:a16="http://schemas.microsoft.com/office/drawing/2014/main" id="{C7786E88-44D5-6633-C252-E78F58C1AF15}"/>
              </a:ext>
            </a:extLst>
          </p:cNvPr>
          <p:cNvPicPr>
            <a:picLocks noChangeAspect="1"/>
          </p:cNvPicPr>
          <p:nvPr/>
        </p:nvPicPr>
        <p:blipFill>
          <a:blip r:embed="rId2"/>
          <a:stretch>
            <a:fillRect/>
          </a:stretch>
        </p:blipFill>
        <p:spPr>
          <a:xfrm>
            <a:off x="6883097" y="1132593"/>
            <a:ext cx="4972353" cy="2759176"/>
          </a:xfrm>
          <a:prstGeom prst="rect">
            <a:avLst/>
          </a:prstGeom>
        </p:spPr>
      </p:pic>
      <p:grpSp>
        <p:nvGrpSpPr>
          <p:cNvPr id="23" name="Group 22">
            <a:extLst>
              <a:ext uri="{FF2B5EF4-FFF2-40B4-BE49-F238E27FC236}">
                <a16:creationId xmlns:a16="http://schemas.microsoft.com/office/drawing/2014/main" id="{B723ECE3-0CD2-ADB9-DC6D-F319BFA3F8DD}"/>
              </a:ext>
            </a:extLst>
          </p:cNvPr>
          <p:cNvGrpSpPr/>
          <p:nvPr/>
        </p:nvGrpSpPr>
        <p:grpSpPr>
          <a:xfrm>
            <a:off x="762000" y="1853022"/>
            <a:ext cx="5854700" cy="496478"/>
            <a:chOff x="251461" y="1185120"/>
            <a:chExt cx="5384246" cy="1750237"/>
          </a:xfrm>
        </p:grpSpPr>
        <p:sp>
          <p:nvSpPr>
            <p:cNvPr id="24" name="Rectangle 23">
              <a:extLst>
                <a:ext uri="{FF2B5EF4-FFF2-40B4-BE49-F238E27FC236}">
                  <a16:creationId xmlns:a16="http://schemas.microsoft.com/office/drawing/2014/main" id="{27639277-D206-4865-4A60-BCD1D57C684D}"/>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F15B255-179D-B61C-BEFB-DAD8B0FCCFCF}"/>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6026E4C-1908-AFDC-16C0-9BBB2298C8D0}"/>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The first PCA mode primarily represents variations in physical measurement and the second mode represents variations in age</a:t>
              </a:r>
            </a:p>
          </p:txBody>
        </p:sp>
      </p:grpSp>
      <p:grpSp>
        <p:nvGrpSpPr>
          <p:cNvPr id="32" name="Group 31">
            <a:extLst>
              <a:ext uri="{FF2B5EF4-FFF2-40B4-BE49-F238E27FC236}">
                <a16:creationId xmlns:a16="http://schemas.microsoft.com/office/drawing/2014/main" id="{271BF0CB-1E3F-6043-7D18-2D7280344F93}"/>
              </a:ext>
            </a:extLst>
          </p:cNvPr>
          <p:cNvGrpSpPr/>
          <p:nvPr/>
        </p:nvGrpSpPr>
        <p:grpSpPr>
          <a:xfrm>
            <a:off x="762000" y="2441963"/>
            <a:ext cx="5854700" cy="699722"/>
            <a:chOff x="251461" y="1185120"/>
            <a:chExt cx="5384246" cy="1750237"/>
          </a:xfrm>
        </p:grpSpPr>
        <p:sp>
          <p:nvSpPr>
            <p:cNvPr id="33" name="Rectangle 32">
              <a:extLst>
                <a:ext uri="{FF2B5EF4-FFF2-40B4-BE49-F238E27FC236}">
                  <a16:creationId xmlns:a16="http://schemas.microsoft.com/office/drawing/2014/main" id="{A9021A05-48E0-B883-8C9D-F52576D51D8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97A382-CB81-15A7-F091-02DBEC570A8A}"/>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2571F3F-9783-A176-D9FF-4E4CC7F2490A}"/>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This result shows that using physical measurements to predict age will not be very useful as the physical measurements are too well correlated with each other and not well with age</a:t>
              </a:r>
            </a:p>
          </p:txBody>
        </p:sp>
      </p:grpSp>
      <p:pic>
        <p:nvPicPr>
          <p:cNvPr id="11" name="Picture 10">
            <a:extLst>
              <a:ext uri="{FF2B5EF4-FFF2-40B4-BE49-F238E27FC236}">
                <a16:creationId xmlns:a16="http://schemas.microsoft.com/office/drawing/2014/main" id="{AEAF99F0-2DB2-F437-D4C0-37B3E7A64EB0}"/>
              </a:ext>
            </a:extLst>
          </p:cNvPr>
          <p:cNvPicPr>
            <a:picLocks noChangeAspect="1"/>
          </p:cNvPicPr>
          <p:nvPr/>
        </p:nvPicPr>
        <p:blipFill>
          <a:blip r:embed="rId3"/>
          <a:stretch>
            <a:fillRect/>
          </a:stretch>
        </p:blipFill>
        <p:spPr>
          <a:xfrm>
            <a:off x="6883097" y="4250794"/>
            <a:ext cx="4038783" cy="2181755"/>
          </a:xfrm>
          <a:prstGeom prst="rect">
            <a:avLst/>
          </a:prstGeom>
        </p:spPr>
      </p:pic>
    </p:spTree>
    <p:extLst>
      <p:ext uri="{BB962C8B-B14F-4D97-AF65-F5344CB8AC3E}">
        <p14:creationId xmlns:p14="http://schemas.microsoft.com/office/powerpoint/2010/main" val="1426775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Conclusions</a:t>
            </a:r>
            <a:endParaRPr lang="en-US" sz="3200" b="1" dirty="0">
              <a:solidFill>
                <a:schemeClr val="tx1">
                  <a:lumMod val="75000"/>
                  <a:lumOff val="25000"/>
                </a:schemeClr>
              </a:solidFill>
              <a:latin typeface="Gotham" panose="02000504050000020004" pitchFamily="2" charset="0"/>
            </a:endParaRPr>
          </a:p>
        </p:txBody>
      </p:sp>
      <p:grpSp>
        <p:nvGrpSpPr>
          <p:cNvPr id="9" name="Group 8">
            <a:extLst>
              <a:ext uri="{FF2B5EF4-FFF2-40B4-BE49-F238E27FC236}">
                <a16:creationId xmlns:a16="http://schemas.microsoft.com/office/drawing/2014/main" id="{4B4D1C3D-F89F-E681-D994-15C97BED9560}"/>
              </a:ext>
            </a:extLst>
          </p:cNvPr>
          <p:cNvGrpSpPr/>
          <p:nvPr/>
        </p:nvGrpSpPr>
        <p:grpSpPr>
          <a:xfrm>
            <a:off x="762000" y="1059228"/>
            <a:ext cx="5854700" cy="523220"/>
            <a:chOff x="251461" y="1185120"/>
            <a:chExt cx="5384246" cy="1750237"/>
          </a:xfrm>
        </p:grpSpPr>
        <p:sp>
          <p:nvSpPr>
            <p:cNvPr id="81" name="Rectangle 80">
              <a:extLst>
                <a:ext uri="{FF2B5EF4-FFF2-40B4-BE49-F238E27FC236}">
                  <a16:creationId xmlns:a16="http://schemas.microsoft.com/office/drawing/2014/main" id="{89B4E997-39EA-B738-8BD3-F9F125D6618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6BC8065-06E6-9E5C-6DE2-DA40B111E20E}"/>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1DE672D-5848-8079-532C-CA9107D92451}"/>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Shiny and </a:t>
              </a:r>
              <a:r>
                <a:rPr lang="en-US" sz="1200" dirty="0" err="1">
                  <a:solidFill>
                    <a:schemeClr val="tx1">
                      <a:lumMod val="75000"/>
                      <a:lumOff val="25000"/>
                    </a:schemeClr>
                  </a:solidFill>
                  <a:latin typeface="Gotham" panose="02000504050000020004" pitchFamily="2" charset="0"/>
                </a:rPr>
                <a:t>shinydashboard</a:t>
              </a:r>
              <a:r>
                <a:rPr lang="en-US" sz="1200" dirty="0">
                  <a:solidFill>
                    <a:schemeClr val="tx1">
                      <a:lumMod val="75000"/>
                      <a:lumOff val="25000"/>
                    </a:schemeClr>
                  </a:solidFill>
                  <a:latin typeface="Gotham" panose="02000504050000020004" pitchFamily="2" charset="0"/>
                </a:rPr>
                <a:t> are helpful in creating an easy way to visualize and explore complex data sets</a:t>
              </a:r>
            </a:p>
          </p:txBody>
        </p:sp>
      </p:grpSp>
      <p:grpSp>
        <p:nvGrpSpPr>
          <p:cNvPr id="25" name="Group 24">
            <a:extLst>
              <a:ext uri="{FF2B5EF4-FFF2-40B4-BE49-F238E27FC236}">
                <a16:creationId xmlns:a16="http://schemas.microsoft.com/office/drawing/2014/main" id="{641962F5-E908-F83E-009A-5E178AC89016}"/>
              </a:ext>
            </a:extLst>
          </p:cNvPr>
          <p:cNvGrpSpPr/>
          <p:nvPr/>
        </p:nvGrpSpPr>
        <p:grpSpPr>
          <a:xfrm>
            <a:off x="762000" y="1674745"/>
            <a:ext cx="5854700" cy="523220"/>
            <a:chOff x="251461" y="1185120"/>
            <a:chExt cx="5384246" cy="1750237"/>
          </a:xfrm>
        </p:grpSpPr>
        <p:sp>
          <p:nvSpPr>
            <p:cNvPr id="26" name="Rectangle 25">
              <a:extLst>
                <a:ext uri="{FF2B5EF4-FFF2-40B4-BE49-F238E27FC236}">
                  <a16:creationId xmlns:a16="http://schemas.microsoft.com/office/drawing/2014/main" id="{73BFBE07-2B6C-684B-E669-36B5C9F9AB9B}"/>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37C8B4-CE62-6076-52BB-942E657482D6}"/>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0913BB3-3A51-40FE-B3E2-64979D3A952E}"/>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The abalone dataset is a good dataset to test making predictions on data via other measurements and find which variables to use</a:t>
              </a:r>
            </a:p>
          </p:txBody>
        </p:sp>
      </p:grpSp>
      <p:grpSp>
        <p:nvGrpSpPr>
          <p:cNvPr id="31" name="Group 30">
            <a:extLst>
              <a:ext uri="{FF2B5EF4-FFF2-40B4-BE49-F238E27FC236}">
                <a16:creationId xmlns:a16="http://schemas.microsoft.com/office/drawing/2014/main" id="{933BD270-2279-3074-23CD-D3E536743A79}"/>
              </a:ext>
            </a:extLst>
          </p:cNvPr>
          <p:cNvGrpSpPr/>
          <p:nvPr/>
        </p:nvGrpSpPr>
        <p:grpSpPr>
          <a:xfrm>
            <a:off x="762000" y="2290262"/>
            <a:ext cx="5854700" cy="523220"/>
            <a:chOff x="251461" y="1185120"/>
            <a:chExt cx="5384246" cy="1750237"/>
          </a:xfrm>
        </p:grpSpPr>
        <p:sp>
          <p:nvSpPr>
            <p:cNvPr id="36" name="Rectangle 35">
              <a:extLst>
                <a:ext uri="{FF2B5EF4-FFF2-40B4-BE49-F238E27FC236}">
                  <a16:creationId xmlns:a16="http://schemas.microsoft.com/office/drawing/2014/main" id="{E0CD078D-0AB9-0B51-B57E-F03282825375}"/>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DFB9AE0-430D-EDB6-A302-0762445EC5D9}"/>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334C49A-A2A1-12FA-B183-244F83AB93A6}"/>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The physical abalone measurements proved to not be particularly useful for making predictions about the age of the abalone</a:t>
              </a:r>
            </a:p>
          </p:txBody>
        </p:sp>
      </p:grpSp>
      <p:grpSp>
        <p:nvGrpSpPr>
          <p:cNvPr id="39" name="Group 38">
            <a:extLst>
              <a:ext uri="{FF2B5EF4-FFF2-40B4-BE49-F238E27FC236}">
                <a16:creationId xmlns:a16="http://schemas.microsoft.com/office/drawing/2014/main" id="{60FE2D9B-8517-CCB6-6F23-3C3D28030732}"/>
              </a:ext>
            </a:extLst>
          </p:cNvPr>
          <p:cNvGrpSpPr/>
          <p:nvPr/>
        </p:nvGrpSpPr>
        <p:grpSpPr>
          <a:xfrm>
            <a:off x="762000" y="2905780"/>
            <a:ext cx="5854700" cy="720070"/>
            <a:chOff x="251461" y="1185120"/>
            <a:chExt cx="5384246" cy="1750237"/>
          </a:xfrm>
        </p:grpSpPr>
        <p:sp>
          <p:nvSpPr>
            <p:cNvPr id="40" name="Rectangle 39">
              <a:extLst>
                <a:ext uri="{FF2B5EF4-FFF2-40B4-BE49-F238E27FC236}">
                  <a16:creationId xmlns:a16="http://schemas.microsoft.com/office/drawing/2014/main" id="{C4346CED-E314-BAED-C46D-DB4C627476C8}"/>
                </a:ext>
              </a:extLst>
            </p:cNvPr>
            <p:cNvSpPr/>
            <p:nvPr/>
          </p:nvSpPr>
          <p:spPr>
            <a:xfrm>
              <a:off x="251461" y="1185120"/>
              <a:ext cx="461062" cy="1744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8DAFDE8-7E3D-1BD7-4FF8-C2D3A993666B}"/>
                </a:ext>
              </a:extLst>
            </p:cNvPr>
            <p:cNvSpPr/>
            <p:nvPr/>
          </p:nvSpPr>
          <p:spPr>
            <a:xfrm>
              <a:off x="712523" y="1185122"/>
              <a:ext cx="4923183" cy="17445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469D58B-B713-34E1-C8CB-3F71E2A308B5}"/>
                </a:ext>
              </a:extLst>
            </p:cNvPr>
            <p:cNvSpPr txBox="1">
              <a:spLocks/>
            </p:cNvSpPr>
            <p:nvPr/>
          </p:nvSpPr>
          <p:spPr>
            <a:xfrm>
              <a:off x="712524" y="1190791"/>
              <a:ext cx="4923183" cy="1744566"/>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The reactive and dynamic structures that Shiny allows were very useful in trying out many combinations of variables and immediately getting results and visualizations</a:t>
              </a:r>
            </a:p>
          </p:txBody>
        </p:sp>
      </p:grpSp>
      <p:pic>
        <p:nvPicPr>
          <p:cNvPr id="10" name="Picture 9" descr="A picture containing mollusk&#10;&#10;Description automatically generated">
            <a:extLst>
              <a:ext uri="{FF2B5EF4-FFF2-40B4-BE49-F238E27FC236}">
                <a16:creationId xmlns:a16="http://schemas.microsoft.com/office/drawing/2014/main" id="{ECB5636A-EBF1-E545-C366-D7F3D2F2D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185" y="4173696"/>
            <a:ext cx="4039531" cy="2504508"/>
          </a:xfrm>
          <a:prstGeom prst="rect">
            <a:avLst/>
          </a:prstGeom>
        </p:spPr>
      </p:pic>
    </p:spTree>
    <p:extLst>
      <p:ext uri="{BB962C8B-B14F-4D97-AF65-F5344CB8AC3E}">
        <p14:creationId xmlns:p14="http://schemas.microsoft.com/office/powerpoint/2010/main" val="229275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About the Data</a:t>
            </a:r>
            <a:endParaRPr lang="en-US" sz="3200" b="1" dirty="0">
              <a:solidFill>
                <a:schemeClr val="tx1">
                  <a:lumMod val="75000"/>
                  <a:lumOff val="25000"/>
                </a:schemeClr>
              </a:solidFill>
              <a:latin typeface="Gotham" panose="02000504050000020004" pitchFamily="2" charset="0"/>
            </a:endParaRPr>
          </a:p>
        </p:txBody>
      </p:sp>
      <p:sp>
        <p:nvSpPr>
          <p:cNvPr id="37" name="TextBox 36">
            <a:extLst>
              <a:ext uri="{FF2B5EF4-FFF2-40B4-BE49-F238E27FC236}">
                <a16:creationId xmlns:a16="http://schemas.microsoft.com/office/drawing/2014/main" id="{9CD70891-1085-8EF1-82A9-A8EE0A6C3825}"/>
              </a:ext>
            </a:extLst>
          </p:cNvPr>
          <p:cNvSpPr txBox="1"/>
          <p:nvPr/>
        </p:nvSpPr>
        <p:spPr>
          <a:xfrm>
            <a:off x="251459" y="2945219"/>
            <a:ext cx="1746941" cy="246221"/>
          </a:xfrm>
          <a:prstGeom prst="rect">
            <a:avLst/>
          </a:prstGeom>
          <a:noFill/>
          <a:ln>
            <a:noFill/>
          </a:ln>
        </p:spPr>
        <p:txBody>
          <a:bodyPr wrap="square" rtlCol="0" anchor="ctr">
            <a:spAutoFit/>
          </a:bodyPr>
          <a:lstStyle/>
          <a:p>
            <a:pPr algn="r"/>
            <a:r>
              <a:rPr lang="en-US" sz="1000" i="1" dirty="0">
                <a:solidFill>
                  <a:schemeClr val="tx1">
                    <a:lumMod val="75000"/>
                    <a:lumOff val="25000"/>
                  </a:schemeClr>
                </a:solidFill>
                <a:latin typeface="Gotham" panose="02000504050000020004" pitchFamily="2" charset="0"/>
              </a:rPr>
              <a:t>Variable Name</a:t>
            </a:r>
            <a:endParaRPr lang="en-US" sz="1100" i="1" dirty="0">
              <a:solidFill>
                <a:schemeClr val="tx1">
                  <a:lumMod val="75000"/>
                  <a:lumOff val="25000"/>
                </a:schemeClr>
              </a:solidFill>
              <a:latin typeface="Gotham" panose="02000504050000020004" pitchFamily="2" charset="0"/>
            </a:endParaRPr>
          </a:p>
        </p:txBody>
      </p:sp>
      <p:sp>
        <p:nvSpPr>
          <p:cNvPr id="38" name="TextBox 37">
            <a:extLst>
              <a:ext uri="{FF2B5EF4-FFF2-40B4-BE49-F238E27FC236}">
                <a16:creationId xmlns:a16="http://schemas.microsoft.com/office/drawing/2014/main" id="{5A6AD084-1684-90BF-B044-7101B68CB60F}"/>
              </a:ext>
            </a:extLst>
          </p:cNvPr>
          <p:cNvSpPr txBox="1"/>
          <p:nvPr/>
        </p:nvSpPr>
        <p:spPr>
          <a:xfrm>
            <a:off x="1998400" y="2945219"/>
            <a:ext cx="1746941" cy="246221"/>
          </a:xfrm>
          <a:prstGeom prst="rect">
            <a:avLst/>
          </a:prstGeom>
          <a:noFill/>
          <a:ln>
            <a:noFill/>
          </a:ln>
        </p:spPr>
        <p:txBody>
          <a:bodyPr wrap="square" rtlCol="0" anchor="ctr">
            <a:spAutoFit/>
          </a:bodyPr>
          <a:lstStyle/>
          <a:p>
            <a:r>
              <a:rPr lang="en-US" sz="1000" i="1" dirty="0">
                <a:solidFill>
                  <a:schemeClr val="tx1">
                    <a:lumMod val="75000"/>
                    <a:lumOff val="25000"/>
                  </a:schemeClr>
                </a:solidFill>
                <a:latin typeface="Gotham" panose="02000504050000020004" pitchFamily="2" charset="0"/>
              </a:rPr>
              <a:t>Variable Description</a:t>
            </a:r>
            <a:endParaRPr lang="en-US" sz="1100" i="1" dirty="0">
              <a:solidFill>
                <a:schemeClr val="tx1">
                  <a:lumMod val="75000"/>
                  <a:lumOff val="25000"/>
                </a:schemeClr>
              </a:solidFill>
              <a:latin typeface="Gotham" panose="02000504050000020004" pitchFamily="2" charset="0"/>
            </a:endParaRPr>
          </a:p>
        </p:txBody>
      </p:sp>
      <p:grpSp>
        <p:nvGrpSpPr>
          <p:cNvPr id="39" name="Group 38">
            <a:extLst>
              <a:ext uri="{FF2B5EF4-FFF2-40B4-BE49-F238E27FC236}">
                <a16:creationId xmlns:a16="http://schemas.microsoft.com/office/drawing/2014/main" id="{7F635989-7D6C-B727-A0BB-07B145A96BBA}"/>
              </a:ext>
            </a:extLst>
          </p:cNvPr>
          <p:cNvGrpSpPr/>
          <p:nvPr/>
        </p:nvGrpSpPr>
        <p:grpSpPr>
          <a:xfrm>
            <a:off x="251460" y="3229913"/>
            <a:ext cx="11689078" cy="298486"/>
            <a:chOff x="251460" y="1333464"/>
            <a:chExt cx="11689078" cy="298486"/>
          </a:xfrm>
        </p:grpSpPr>
        <p:sp>
          <p:nvSpPr>
            <p:cNvPr id="40" name="Rectangle 39">
              <a:extLst>
                <a:ext uri="{FF2B5EF4-FFF2-40B4-BE49-F238E27FC236}">
                  <a16:creationId xmlns:a16="http://schemas.microsoft.com/office/drawing/2014/main" id="{52F7868D-2125-058C-171C-3983DA2EEE26}"/>
                </a:ext>
              </a:extLst>
            </p:cNvPr>
            <p:cNvSpPr/>
            <p:nvPr/>
          </p:nvSpPr>
          <p:spPr>
            <a:xfrm>
              <a:off x="251461" y="1333464"/>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41" name="Rectangle 40">
              <a:extLst>
                <a:ext uri="{FF2B5EF4-FFF2-40B4-BE49-F238E27FC236}">
                  <a16:creationId xmlns:a16="http://schemas.microsoft.com/office/drawing/2014/main" id="{946CFD44-C2E9-33AA-F6FB-DE6598C8A3F2}"/>
                </a:ext>
              </a:extLst>
            </p:cNvPr>
            <p:cNvSpPr/>
            <p:nvPr/>
          </p:nvSpPr>
          <p:spPr>
            <a:xfrm>
              <a:off x="1998401" y="1333464"/>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42" name="TextBox 41">
              <a:extLst>
                <a:ext uri="{FF2B5EF4-FFF2-40B4-BE49-F238E27FC236}">
                  <a16:creationId xmlns:a16="http://schemas.microsoft.com/office/drawing/2014/main" id="{FCBEAD41-956E-E6C4-492D-810E6718DE1B}"/>
                </a:ext>
              </a:extLst>
            </p:cNvPr>
            <p:cNvSpPr txBox="1"/>
            <p:nvPr/>
          </p:nvSpPr>
          <p:spPr>
            <a:xfrm>
              <a:off x="251460" y="1351902"/>
              <a:ext cx="1746941" cy="261610"/>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Consolas" panose="020B0609020204030204" pitchFamily="49" charset="0"/>
                </a:rPr>
                <a:t>sex</a:t>
              </a:r>
              <a:endParaRPr lang="en-US" sz="1200" dirty="0">
                <a:solidFill>
                  <a:schemeClr val="tx1">
                    <a:lumMod val="75000"/>
                    <a:lumOff val="25000"/>
                  </a:schemeClr>
                </a:solidFill>
                <a:latin typeface="Consolas" panose="020B0609020204030204" pitchFamily="49" charset="0"/>
              </a:endParaRPr>
            </a:p>
          </p:txBody>
        </p:sp>
        <p:sp>
          <p:nvSpPr>
            <p:cNvPr id="43" name="TextBox 42">
              <a:extLst>
                <a:ext uri="{FF2B5EF4-FFF2-40B4-BE49-F238E27FC236}">
                  <a16:creationId xmlns:a16="http://schemas.microsoft.com/office/drawing/2014/main" id="{2B9071B3-18C6-1398-1966-1E4E5C13BDD0}"/>
                </a:ext>
              </a:extLst>
            </p:cNvPr>
            <p:cNvSpPr txBox="1"/>
            <p:nvPr/>
          </p:nvSpPr>
          <p:spPr>
            <a:xfrm>
              <a:off x="1998401" y="1351902"/>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Sex of abalone (male, female, or “infant”)</a:t>
              </a:r>
            </a:p>
          </p:txBody>
        </p:sp>
        <p:sp>
          <p:nvSpPr>
            <p:cNvPr id="44" name="Rectangle 43">
              <a:extLst>
                <a:ext uri="{FF2B5EF4-FFF2-40B4-BE49-F238E27FC236}">
                  <a16:creationId xmlns:a16="http://schemas.microsoft.com/office/drawing/2014/main" id="{F94CA905-EDE3-9DC5-EE06-2E18EF370D9A}"/>
                </a:ext>
              </a:extLst>
            </p:cNvPr>
            <p:cNvSpPr/>
            <p:nvPr/>
          </p:nvSpPr>
          <p:spPr>
            <a:xfrm>
              <a:off x="9521825" y="1333464"/>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45" name="TextBox 44">
              <a:extLst>
                <a:ext uri="{FF2B5EF4-FFF2-40B4-BE49-F238E27FC236}">
                  <a16:creationId xmlns:a16="http://schemas.microsoft.com/office/drawing/2014/main" id="{21A3299D-D968-1389-A611-869E487FAC08}"/>
                </a:ext>
              </a:extLst>
            </p:cNvPr>
            <p:cNvSpPr txBox="1"/>
            <p:nvPr/>
          </p:nvSpPr>
          <p:spPr>
            <a:xfrm>
              <a:off x="9521825" y="1355749"/>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categorical</a:t>
              </a:r>
            </a:p>
          </p:txBody>
        </p:sp>
      </p:grpSp>
      <p:sp>
        <p:nvSpPr>
          <p:cNvPr id="46" name="TextBox 45">
            <a:extLst>
              <a:ext uri="{FF2B5EF4-FFF2-40B4-BE49-F238E27FC236}">
                <a16:creationId xmlns:a16="http://schemas.microsoft.com/office/drawing/2014/main" id="{8322BB05-A26A-721D-7D2B-7C0E176C2344}"/>
              </a:ext>
            </a:extLst>
          </p:cNvPr>
          <p:cNvSpPr txBox="1"/>
          <p:nvPr/>
        </p:nvSpPr>
        <p:spPr>
          <a:xfrm>
            <a:off x="9521825" y="2945219"/>
            <a:ext cx="1746941" cy="246221"/>
          </a:xfrm>
          <a:prstGeom prst="rect">
            <a:avLst/>
          </a:prstGeom>
          <a:noFill/>
          <a:ln>
            <a:noFill/>
          </a:ln>
        </p:spPr>
        <p:txBody>
          <a:bodyPr wrap="square" rtlCol="0" anchor="ctr">
            <a:spAutoFit/>
          </a:bodyPr>
          <a:lstStyle/>
          <a:p>
            <a:r>
              <a:rPr lang="en-US" sz="1000" i="1" dirty="0">
                <a:solidFill>
                  <a:schemeClr val="tx1">
                    <a:lumMod val="75000"/>
                    <a:lumOff val="25000"/>
                  </a:schemeClr>
                </a:solidFill>
                <a:latin typeface="Gotham" panose="02000504050000020004" pitchFamily="2" charset="0"/>
              </a:rPr>
              <a:t>Data Type</a:t>
            </a:r>
            <a:endParaRPr lang="en-US" sz="1100" i="1" dirty="0">
              <a:solidFill>
                <a:schemeClr val="tx1">
                  <a:lumMod val="75000"/>
                  <a:lumOff val="25000"/>
                </a:schemeClr>
              </a:solidFill>
              <a:latin typeface="Gotham" panose="02000504050000020004" pitchFamily="2" charset="0"/>
            </a:endParaRPr>
          </a:p>
        </p:txBody>
      </p:sp>
      <p:grpSp>
        <p:nvGrpSpPr>
          <p:cNvPr id="47" name="Group 46">
            <a:extLst>
              <a:ext uri="{FF2B5EF4-FFF2-40B4-BE49-F238E27FC236}">
                <a16:creationId xmlns:a16="http://schemas.microsoft.com/office/drawing/2014/main" id="{6730B1B8-FBFE-F673-BE45-48EF988ACABC}"/>
              </a:ext>
            </a:extLst>
          </p:cNvPr>
          <p:cNvGrpSpPr/>
          <p:nvPr/>
        </p:nvGrpSpPr>
        <p:grpSpPr>
          <a:xfrm>
            <a:off x="251460" y="3603031"/>
            <a:ext cx="11689078" cy="298486"/>
            <a:chOff x="251460" y="1723073"/>
            <a:chExt cx="11689078" cy="298486"/>
          </a:xfrm>
        </p:grpSpPr>
        <p:grpSp>
          <p:nvGrpSpPr>
            <p:cNvPr id="48" name="Group 47">
              <a:extLst>
                <a:ext uri="{FF2B5EF4-FFF2-40B4-BE49-F238E27FC236}">
                  <a16:creationId xmlns:a16="http://schemas.microsoft.com/office/drawing/2014/main" id="{C22A05C7-9CB2-BE94-9F3C-59E4C9A535EB}"/>
                </a:ext>
              </a:extLst>
            </p:cNvPr>
            <p:cNvGrpSpPr/>
            <p:nvPr/>
          </p:nvGrpSpPr>
          <p:grpSpPr>
            <a:xfrm>
              <a:off x="251460" y="1723073"/>
              <a:ext cx="11689078" cy="298486"/>
              <a:chOff x="251460" y="1723073"/>
              <a:chExt cx="11689078" cy="298486"/>
            </a:xfrm>
          </p:grpSpPr>
          <p:sp>
            <p:nvSpPr>
              <p:cNvPr id="50" name="Rectangle 49">
                <a:extLst>
                  <a:ext uri="{FF2B5EF4-FFF2-40B4-BE49-F238E27FC236}">
                    <a16:creationId xmlns:a16="http://schemas.microsoft.com/office/drawing/2014/main" id="{895993BA-B5A3-BE6D-6631-4A62B8D0CDF1}"/>
                  </a:ext>
                </a:extLst>
              </p:cNvPr>
              <p:cNvSpPr/>
              <p:nvPr/>
            </p:nvSpPr>
            <p:spPr>
              <a:xfrm>
                <a:off x="251461" y="1723073"/>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51" name="Rectangle 50">
                <a:extLst>
                  <a:ext uri="{FF2B5EF4-FFF2-40B4-BE49-F238E27FC236}">
                    <a16:creationId xmlns:a16="http://schemas.microsoft.com/office/drawing/2014/main" id="{B5382C7D-4F47-5F02-E61C-8E90A22A8890}"/>
                  </a:ext>
                </a:extLst>
              </p:cNvPr>
              <p:cNvSpPr/>
              <p:nvPr/>
            </p:nvSpPr>
            <p:spPr>
              <a:xfrm>
                <a:off x="1998401" y="1723073"/>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52" name="TextBox 51">
                <a:extLst>
                  <a:ext uri="{FF2B5EF4-FFF2-40B4-BE49-F238E27FC236}">
                    <a16:creationId xmlns:a16="http://schemas.microsoft.com/office/drawing/2014/main" id="{2BDCDAE1-4EBE-473D-6D23-BE2827A2EFEC}"/>
                  </a:ext>
                </a:extLst>
              </p:cNvPr>
              <p:cNvSpPr txBox="1"/>
              <p:nvPr/>
            </p:nvSpPr>
            <p:spPr>
              <a:xfrm>
                <a:off x="251460" y="1741511"/>
                <a:ext cx="1746941" cy="261610"/>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Consolas" panose="020B0609020204030204" pitchFamily="49" charset="0"/>
                  </a:rPr>
                  <a:t>height</a:t>
                </a:r>
                <a:endParaRPr lang="en-US" sz="1200" dirty="0">
                  <a:solidFill>
                    <a:schemeClr val="tx1">
                      <a:lumMod val="75000"/>
                      <a:lumOff val="25000"/>
                    </a:schemeClr>
                  </a:solidFill>
                  <a:latin typeface="Consolas" panose="020B0609020204030204" pitchFamily="49" charset="0"/>
                </a:endParaRPr>
              </a:p>
            </p:txBody>
          </p:sp>
          <p:sp>
            <p:nvSpPr>
              <p:cNvPr id="53" name="TextBox 52">
                <a:extLst>
                  <a:ext uri="{FF2B5EF4-FFF2-40B4-BE49-F238E27FC236}">
                    <a16:creationId xmlns:a16="http://schemas.microsoft.com/office/drawing/2014/main" id="{442C620B-B2B4-62B3-6A79-D538A3D55BF5}"/>
                  </a:ext>
                </a:extLst>
              </p:cNvPr>
              <p:cNvSpPr txBox="1"/>
              <p:nvPr/>
            </p:nvSpPr>
            <p:spPr>
              <a:xfrm>
                <a:off x="1998401" y="1741511"/>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Height of shell (mm)</a:t>
                </a:r>
              </a:p>
            </p:txBody>
          </p:sp>
          <p:sp>
            <p:nvSpPr>
              <p:cNvPr id="54" name="Rectangle 53">
                <a:extLst>
                  <a:ext uri="{FF2B5EF4-FFF2-40B4-BE49-F238E27FC236}">
                    <a16:creationId xmlns:a16="http://schemas.microsoft.com/office/drawing/2014/main" id="{DD57CC44-C3D5-4F4F-23DC-BCC36F8F1DB9}"/>
                  </a:ext>
                </a:extLst>
              </p:cNvPr>
              <p:cNvSpPr/>
              <p:nvPr/>
            </p:nvSpPr>
            <p:spPr>
              <a:xfrm>
                <a:off x="9521825" y="1723073"/>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12700">
                    <a:solidFill>
                      <a:schemeClr val="accent2">
                        <a:lumMod val="75000"/>
                      </a:schemeClr>
                    </a:solidFill>
                  </a:ln>
                </a:endParaRPr>
              </a:p>
            </p:txBody>
          </p:sp>
        </p:grpSp>
        <p:sp>
          <p:nvSpPr>
            <p:cNvPr id="49" name="TextBox 48">
              <a:extLst>
                <a:ext uri="{FF2B5EF4-FFF2-40B4-BE49-F238E27FC236}">
                  <a16:creationId xmlns:a16="http://schemas.microsoft.com/office/drawing/2014/main" id="{87CBBFD0-80EC-B57F-B877-1E6D816E4675}"/>
                </a:ext>
              </a:extLst>
            </p:cNvPr>
            <p:cNvSpPr txBox="1"/>
            <p:nvPr/>
          </p:nvSpPr>
          <p:spPr>
            <a:xfrm>
              <a:off x="9521825" y="1745358"/>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55" name="Group 54">
            <a:extLst>
              <a:ext uri="{FF2B5EF4-FFF2-40B4-BE49-F238E27FC236}">
                <a16:creationId xmlns:a16="http://schemas.microsoft.com/office/drawing/2014/main" id="{CA087D2F-D2D0-538F-69F9-01257E617E8D}"/>
              </a:ext>
            </a:extLst>
          </p:cNvPr>
          <p:cNvGrpSpPr/>
          <p:nvPr/>
        </p:nvGrpSpPr>
        <p:grpSpPr>
          <a:xfrm>
            <a:off x="251460" y="3976149"/>
            <a:ext cx="11689078" cy="300690"/>
            <a:chOff x="251460" y="2112983"/>
            <a:chExt cx="11689078" cy="300690"/>
          </a:xfrm>
        </p:grpSpPr>
        <p:grpSp>
          <p:nvGrpSpPr>
            <p:cNvPr id="56" name="Group 55">
              <a:extLst>
                <a:ext uri="{FF2B5EF4-FFF2-40B4-BE49-F238E27FC236}">
                  <a16:creationId xmlns:a16="http://schemas.microsoft.com/office/drawing/2014/main" id="{69692CBD-6D8A-1CD0-3B52-199D8283B1A1}"/>
                </a:ext>
              </a:extLst>
            </p:cNvPr>
            <p:cNvGrpSpPr/>
            <p:nvPr/>
          </p:nvGrpSpPr>
          <p:grpSpPr>
            <a:xfrm>
              <a:off x="251460" y="2112983"/>
              <a:ext cx="11689078" cy="300690"/>
              <a:chOff x="251460" y="2112983"/>
              <a:chExt cx="11689078" cy="300690"/>
            </a:xfrm>
          </p:grpSpPr>
          <p:sp>
            <p:nvSpPr>
              <p:cNvPr id="58" name="Rectangle 57">
                <a:extLst>
                  <a:ext uri="{FF2B5EF4-FFF2-40B4-BE49-F238E27FC236}">
                    <a16:creationId xmlns:a16="http://schemas.microsoft.com/office/drawing/2014/main" id="{D3AAD09A-ABD6-815C-BA45-9D15FE82C11D}"/>
                  </a:ext>
                </a:extLst>
              </p:cNvPr>
              <p:cNvSpPr/>
              <p:nvPr/>
            </p:nvSpPr>
            <p:spPr>
              <a:xfrm>
                <a:off x="251461" y="2115187"/>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59" name="Rectangle 58">
                <a:extLst>
                  <a:ext uri="{FF2B5EF4-FFF2-40B4-BE49-F238E27FC236}">
                    <a16:creationId xmlns:a16="http://schemas.microsoft.com/office/drawing/2014/main" id="{A756B9B3-4311-0FDC-F1CF-926596633175}"/>
                  </a:ext>
                </a:extLst>
              </p:cNvPr>
              <p:cNvSpPr/>
              <p:nvPr/>
            </p:nvSpPr>
            <p:spPr>
              <a:xfrm>
                <a:off x="1998401" y="2115187"/>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60" name="TextBox 59">
                <a:extLst>
                  <a:ext uri="{FF2B5EF4-FFF2-40B4-BE49-F238E27FC236}">
                    <a16:creationId xmlns:a16="http://schemas.microsoft.com/office/drawing/2014/main" id="{70761355-9D81-1E4A-3A15-6AAED97117B2}"/>
                  </a:ext>
                </a:extLst>
              </p:cNvPr>
              <p:cNvSpPr txBox="1"/>
              <p:nvPr/>
            </p:nvSpPr>
            <p:spPr>
              <a:xfrm>
                <a:off x="251460" y="2133625"/>
                <a:ext cx="1746941" cy="261610"/>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Consolas" panose="020B0609020204030204" pitchFamily="49" charset="0"/>
                  </a:rPr>
                  <a:t>length</a:t>
                </a:r>
                <a:endParaRPr lang="en-US" sz="1200" dirty="0">
                  <a:solidFill>
                    <a:schemeClr val="tx1">
                      <a:lumMod val="75000"/>
                      <a:lumOff val="25000"/>
                    </a:schemeClr>
                  </a:solidFill>
                  <a:latin typeface="Consolas" panose="020B0609020204030204" pitchFamily="49" charset="0"/>
                </a:endParaRPr>
              </a:p>
            </p:txBody>
          </p:sp>
          <p:sp>
            <p:nvSpPr>
              <p:cNvPr id="61" name="TextBox 60">
                <a:extLst>
                  <a:ext uri="{FF2B5EF4-FFF2-40B4-BE49-F238E27FC236}">
                    <a16:creationId xmlns:a16="http://schemas.microsoft.com/office/drawing/2014/main" id="{5D6B1779-E835-6175-3AD1-F54BEBB214AB}"/>
                  </a:ext>
                </a:extLst>
              </p:cNvPr>
              <p:cNvSpPr txBox="1"/>
              <p:nvPr/>
            </p:nvSpPr>
            <p:spPr>
              <a:xfrm>
                <a:off x="1998401" y="2133625"/>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Longest shell measurement (mm)</a:t>
                </a:r>
              </a:p>
            </p:txBody>
          </p:sp>
          <p:sp>
            <p:nvSpPr>
              <p:cNvPr id="62" name="Rectangle 61">
                <a:extLst>
                  <a:ext uri="{FF2B5EF4-FFF2-40B4-BE49-F238E27FC236}">
                    <a16:creationId xmlns:a16="http://schemas.microsoft.com/office/drawing/2014/main" id="{3C04FC49-7F9D-37E5-3B21-637A2BB6848A}"/>
                  </a:ext>
                </a:extLst>
              </p:cNvPr>
              <p:cNvSpPr/>
              <p:nvPr/>
            </p:nvSpPr>
            <p:spPr>
              <a:xfrm>
                <a:off x="9521825" y="2112983"/>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12700">
                    <a:solidFill>
                      <a:schemeClr val="accent2">
                        <a:lumMod val="75000"/>
                      </a:schemeClr>
                    </a:solidFill>
                  </a:ln>
                </a:endParaRPr>
              </a:p>
            </p:txBody>
          </p:sp>
        </p:grpSp>
        <p:sp>
          <p:nvSpPr>
            <p:cNvPr id="57" name="TextBox 56">
              <a:extLst>
                <a:ext uri="{FF2B5EF4-FFF2-40B4-BE49-F238E27FC236}">
                  <a16:creationId xmlns:a16="http://schemas.microsoft.com/office/drawing/2014/main" id="{5BA601E9-2FF3-9BDB-839B-A641F08F7540}"/>
                </a:ext>
              </a:extLst>
            </p:cNvPr>
            <p:cNvSpPr txBox="1"/>
            <p:nvPr/>
          </p:nvSpPr>
          <p:spPr>
            <a:xfrm>
              <a:off x="9521824" y="2133625"/>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63" name="Group 62">
            <a:extLst>
              <a:ext uri="{FF2B5EF4-FFF2-40B4-BE49-F238E27FC236}">
                <a16:creationId xmlns:a16="http://schemas.microsoft.com/office/drawing/2014/main" id="{87383C1C-7F5D-491E-A430-85E60A3BB1C6}"/>
              </a:ext>
            </a:extLst>
          </p:cNvPr>
          <p:cNvGrpSpPr/>
          <p:nvPr/>
        </p:nvGrpSpPr>
        <p:grpSpPr>
          <a:xfrm>
            <a:off x="251460" y="4351471"/>
            <a:ext cx="11689078" cy="298486"/>
            <a:chOff x="251460" y="2496187"/>
            <a:chExt cx="11689078" cy="298486"/>
          </a:xfrm>
        </p:grpSpPr>
        <p:grpSp>
          <p:nvGrpSpPr>
            <p:cNvPr id="64" name="Group 63">
              <a:extLst>
                <a:ext uri="{FF2B5EF4-FFF2-40B4-BE49-F238E27FC236}">
                  <a16:creationId xmlns:a16="http://schemas.microsoft.com/office/drawing/2014/main" id="{8C66CEDA-6534-82D6-B9CF-B6DA49DBF201}"/>
                </a:ext>
              </a:extLst>
            </p:cNvPr>
            <p:cNvGrpSpPr/>
            <p:nvPr/>
          </p:nvGrpSpPr>
          <p:grpSpPr>
            <a:xfrm>
              <a:off x="251460" y="2496187"/>
              <a:ext cx="11689078" cy="298486"/>
              <a:chOff x="251460" y="2496187"/>
              <a:chExt cx="11689078" cy="298486"/>
            </a:xfrm>
          </p:grpSpPr>
          <p:sp>
            <p:nvSpPr>
              <p:cNvPr id="66" name="Rectangle 65">
                <a:extLst>
                  <a:ext uri="{FF2B5EF4-FFF2-40B4-BE49-F238E27FC236}">
                    <a16:creationId xmlns:a16="http://schemas.microsoft.com/office/drawing/2014/main" id="{17A74BFE-3279-4947-2C5A-65F752B9A287}"/>
                  </a:ext>
                </a:extLst>
              </p:cNvPr>
              <p:cNvSpPr/>
              <p:nvPr/>
            </p:nvSpPr>
            <p:spPr>
              <a:xfrm>
                <a:off x="251461" y="2496187"/>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67" name="Rectangle 66">
                <a:extLst>
                  <a:ext uri="{FF2B5EF4-FFF2-40B4-BE49-F238E27FC236}">
                    <a16:creationId xmlns:a16="http://schemas.microsoft.com/office/drawing/2014/main" id="{D0627B64-ED03-0B31-C268-C249AA06E3E6}"/>
                  </a:ext>
                </a:extLst>
              </p:cNvPr>
              <p:cNvSpPr/>
              <p:nvPr/>
            </p:nvSpPr>
            <p:spPr>
              <a:xfrm>
                <a:off x="1998401" y="2496187"/>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68" name="TextBox 67">
                <a:extLst>
                  <a:ext uri="{FF2B5EF4-FFF2-40B4-BE49-F238E27FC236}">
                    <a16:creationId xmlns:a16="http://schemas.microsoft.com/office/drawing/2014/main" id="{7589C7DD-2EF2-B33D-23D7-50C8AD0B34C7}"/>
                  </a:ext>
                </a:extLst>
              </p:cNvPr>
              <p:cNvSpPr txBox="1"/>
              <p:nvPr/>
            </p:nvSpPr>
            <p:spPr>
              <a:xfrm>
                <a:off x="251460" y="2514625"/>
                <a:ext cx="1746941" cy="261610"/>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Consolas" panose="020B0609020204030204" pitchFamily="49" charset="0"/>
                  </a:rPr>
                  <a:t>diameter</a:t>
                </a:r>
                <a:endParaRPr lang="en-US" sz="1200" dirty="0">
                  <a:solidFill>
                    <a:schemeClr val="tx1">
                      <a:lumMod val="75000"/>
                      <a:lumOff val="25000"/>
                    </a:schemeClr>
                  </a:solidFill>
                  <a:latin typeface="Consolas" panose="020B0609020204030204" pitchFamily="49" charset="0"/>
                </a:endParaRPr>
              </a:p>
            </p:txBody>
          </p:sp>
          <p:sp>
            <p:nvSpPr>
              <p:cNvPr id="69" name="TextBox 68">
                <a:extLst>
                  <a:ext uri="{FF2B5EF4-FFF2-40B4-BE49-F238E27FC236}">
                    <a16:creationId xmlns:a16="http://schemas.microsoft.com/office/drawing/2014/main" id="{3C944F87-EDA3-6BDC-DE7D-C5955D1F90C9}"/>
                  </a:ext>
                </a:extLst>
              </p:cNvPr>
              <p:cNvSpPr txBox="1"/>
              <p:nvPr/>
            </p:nvSpPr>
            <p:spPr>
              <a:xfrm>
                <a:off x="1998401" y="2514625"/>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Perpendicular to length (mm)</a:t>
                </a:r>
              </a:p>
            </p:txBody>
          </p:sp>
          <p:sp>
            <p:nvSpPr>
              <p:cNvPr id="70" name="Rectangle 69">
                <a:extLst>
                  <a:ext uri="{FF2B5EF4-FFF2-40B4-BE49-F238E27FC236}">
                    <a16:creationId xmlns:a16="http://schemas.microsoft.com/office/drawing/2014/main" id="{541D35DD-E293-1455-105D-201B6DEEDE5A}"/>
                  </a:ext>
                </a:extLst>
              </p:cNvPr>
              <p:cNvSpPr/>
              <p:nvPr/>
            </p:nvSpPr>
            <p:spPr>
              <a:xfrm>
                <a:off x="9521825" y="2496187"/>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65" name="TextBox 64">
              <a:extLst>
                <a:ext uri="{FF2B5EF4-FFF2-40B4-BE49-F238E27FC236}">
                  <a16:creationId xmlns:a16="http://schemas.microsoft.com/office/drawing/2014/main" id="{91F9AEE1-28E6-9A6C-5F54-413D8B3BB184}"/>
                </a:ext>
              </a:extLst>
            </p:cNvPr>
            <p:cNvSpPr txBox="1"/>
            <p:nvPr/>
          </p:nvSpPr>
          <p:spPr>
            <a:xfrm>
              <a:off x="9521824" y="2522319"/>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71" name="Group 70">
            <a:extLst>
              <a:ext uri="{FF2B5EF4-FFF2-40B4-BE49-F238E27FC236}">
                <a16:creationId xmlns:a16="http://schemas.microsoft.com/office/drawing/2014/main" id="{37BA2153-63C7-2FA9-8C64-788A50341B86}"/>
              </a:ext>
            </a:extLst>
          </p:cNvPr>
          <p:cNvGrpSpPr/>
          <p:nvPr/>
        </p:nvGrpSpPr>
        <p:grpSpPr>
          <a:xfrm>
            <a:off x="251459" y="4724589"/>
            <a:ext cx="11689078" cy="298486"/>
            <a:chOff x="251459" y="2895625"/>
            <a:chExt cx="11689078" cy="298486"/>
          </a:xfrm>
        </p:grpSpPr>
        <p:grpSp>
          <p:nvGrpSpPr>
            <p:cNvPr id="72" name="Group 71">
              <a:extLst>
                <a:ext uri="{FF2B5EF4-FFF2-40B4-BE49-F238E27FC236}">
                  <a16:creationId xmlns:a16="http://schemas.microsoft.com/office/drawing/2014/main" id="{2D3A83C5-78BE-2E99-1F76-D4F9804E9E3C}"/>
                </a:ext>
              </a:extLst>
            </p:cNvPr>
            <p:cNvGrpSpPr/>
            <p:nvPr/>
          </p:nvGrpSpPr>
          <p:grpSpPr>
            <a:xfrm>
              <a:off x="251459" y="2895625"/>
              <a:ext cx="11689078" cy="298486"/>
              <a:chOff x="251460" y="2877187"/>
              <a:chExt cx="11689078" cy="298486"/>
            </a:xfrm>
          </p:grpSpPr>
          <p:sp>
            <p:nvSpPr>
              <p:cNvPr id="74" name="Rectangle 73">
                <a:extLst>
                  <a:ext uri="{FF2B5EF4-FFF2-40B4-BE49-F238E27FC236}">
                    <a16:creationId xmlns:a16="http://schemas.microsoft.com/office/drawing/2014/main" id="{C880C42C-8128-74D2-DE34-B9B2BEBA0CD2}"/>
                  </a:ext>
                </a:extLst>
              </p:cNvPr>
              <p:cNvSpPr/>
              <p:nvPr/>
            </p:nvSpPr>
            <p:spPr>
              <a:xfrm>
                <a:off x="251461" y="2877187"/>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75" name="Rectangle 74">
                <a:extLst>
                  <a:ext uri="{FF2B5EF4-FFF2-40B4-BE49-F238E27FC236}">
                    <a16:creationId xmlns:a16="http://schemas.microsoft.com/office/drawing/2014/main" id="{06EC9F3F-5462-601A-32B5-3967C41C2BC4}"/>
                  </a:ext>
                </a:extLst>
              </p:cNvPr>
              <p:cNvSpPr/>
              <p:nvPr/>
            </p:nvSpPr>
            <p:spPr>
              <a:xfrm>
                <a:off x="1998401" y="2877187"/>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76" name="TextBox 75">
                <a:extLst>
                  <a:ext uri="{FF2B5EF4-FFF2-40B4-BE49-F238E27FC236}">
                    <a16:creationId xmlns:a16="http://schemas.microsoft.com/office/drawing/2014/main" id="{864814F3-C24D-0B6E-C064-1E31BD82B461}"/>
                  </a:ext>
                </a:extLst>
              </p:cNvPr>
              <p:cNvSpPr txBox="1"/>
              <p:nvPr/>
            </p:nvSpPr>
            <p:spPr>
              <a:xfrm>
                <a:off x="251460" y="2899472"/>
                <a:ext cx="1746941" cy="253916"/>
              </a:xfrm>
              <a:prstGeom prst="rect">
                <a:avLst/>
              </a:prstGeom>
              <a:noFill/>
              <a:ln>
                <a:noFill/>
              </a:ln>
            </p:spPr>
            <p:txBody>
              <a:bodyPr wrap="square" rtlCol="0" anchor="ctr">
                <a:spAutoFit/>
              </a:bodyPr>
              <a:lstStyle/>
              <a:p>
                <a:pPr algn="r"/>
                <a:r>
                  <a:rPr lang="en-US" sz="1050" dirty="0" err="1">
                    <a:solidFill>
                      <a:schemeClr val="tx1">
                        <a:lumMod val="75000"/>
                        <a:lumOff val="25000"/>
                      </a:schemeClr>
                    </a:solidFill>
                    <a:latin typeface="Consolas" panose="020B0609020204030204" pitchFamily="49" charset="0"/>
                  </a:rPr>
                  <a:t>whole.weight</a:t>
                </a:r>
                <a:endParaRPr lang="en-US" sz="1200" dirty="0">
                  <a:solidFill>
                    <a:schemeClr val="tx1">
                      <a:lumMod val="75000"/>
                      <a:lumOff val="25000"/>
                    </a:schemeClr>
                  </a:solidFill>
                  <a:latin typeface="Consolas" panose="020B0609020204030204" pitchFamily="49" charset="0"/>
                </a:endParaRPr>
              </a:p>
            </p:txBody>
          </p:sp>
          <p:sp>
            <p:nvSpPr>
              <p:cNvPr id="77" name="TextBox 76">
                <a:extLst>
                  <a:ext uri="{FF2B5EF4-FFF2-40B4-BE49-F238E27FC236}">
                    <a16:creationId xmlns:a16="http://schemas.microsoft.com/office/drawing/2014/main" id="{149A7BF0-74A0-4F2E-E248-53CED3F55FD9}"/>
                  </a:ext>
                </a:extLst>
              </p:cNvPr>
              <p:cNvSpPr txBox="1"/>
              <p:nvPr/>
            </p:nvSpPr>
            <p:spPr>
              <a:xfrm>
                <a:off x="1998401" y="2895625"/>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Weight of abalone whole (g)</a:t>
                </a:r>
              </a:p>
            </p:txBody>
          </p:sp>
          <p:sp>
            <p:nvSpPr>
              <p:cNvPr id="79" name="Rectangle 78">
                <a:extLst>
                  <a:ext uri="{FF2B5EF4-FFF2-40B4-BE49-F238E27FC236}">
                    <a16:creationId xmlns:a16="http://schemas.microsoft.com/office/drawing/2014/main" id="{59C25928-5D10-ABE0-B2CB-1615BFE09797}"/>
                  </a:ext>
                </a:extLst>
              </p:cNvPr>
              <p:cNvSpPr/>
              <p:nvPr/>
            </p:nvSpPr>
            <p:spPr>
              <a:xfrm>
                <a:off x="9521825" y="2877187"/>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73" name="TextBox 72">
              <a:extLst>
                <a:ext uri="{FF2B5EF4-FFF2-40B4-BE49-F238E27FC236}">
                  <a16:creationId xmlns:a16="http://schemas.microsoft.com/office/drawing/2014/main" id="{D842288A-60D2-35D4-5E1B-8700F7D7609E}"/>
                </a:ext>
              </a:extLst>
            </p:cNvPr>
            <p:cNvSpPr txBox="1"/>
            <p:nvPr/>
          </p:nvSpPr>
          <p:spPr>
            <a:xfrm>
              <a:off x="9521824" y="2913144"/>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80" name="Group 79">
            <a:extLst>
              <a:ext uri="{FF2B5EF4-FFF2-40B4-BE49-F238E27FC236}">
                <a16:creationId xmlns:a16="http://schemas.microsoft.com/office/drawing/2014/main" id="{07D729FF-E070-B312-ACCA-F011F9F86C9A}"/>
              </a:ext>
            </a:extLst>
          </p:cNvPr>
          <p:cNvGrpSpPr/>
          <p:nvPr/>
        </p:nvGrpSpPr>
        <p:grpSpPr>
          <a:xfrm>
            <a:off x="251460" y="5097707"/>
            <a:ext cx="11689078" cy="301006"/>
            <a:chOff x="251460" y="3258187"/>
            <a:chExt cx="11689078" cy="301006"/>
          </a:xfrm>
        </p:grpSpPr>
        <p:grpSp>
          <p:nvGrpSpPr>
            <p:cNvPr id="81" name="Group 80">
              <a:extLst>
                <a:ext uri="{FF2B5EF4-FFF2-40B4-BE49-F238E27FC236}">
                  <a16:creationId xmlns:a16="http://schemas.microsoft.com/office/drawing/2014/main" id="{637EACD2-6301-C17B-9B9A-5E9268D23310}"/>
                </a:ext>
              </a:extLst>
            </p:cNvPr>
            <p:cNvGrpSpPr/>
            <p:nvPr/>
          </p:nvGrpSpPr>
          <p:grpSpPr>
            <a:xfrm>
              <a:off x="251460" y="3258187"/>
              <a:ext cx="11689078" cy="301006"/>
              <a:chOff x="251460" y="3258187"/>
              <a:chExt cx="11689078" cy="301006"/>
            </a:xfrm>
          </p:grpSpPr>
          <p:sp>
            <p:nvSpPr>
              <p:cNvPr id="83" name="Rectangle 82">
                <a:extLst>
                  <a:ext uri="{FF2B5EF4-FFF2-40B4-BE49-F238E27FC236}">
                    <a16:creationId xmlns:a16="http://schemas.microsoft.com/office/drawing/2014/main" id="{130B10E2-0988-8A99-6848-A5EB99C7FF1C}"/>
                  </a:ext>
                </a:extLst>
              </p:cNvPr>
              <p:cNvSpPr/>
              <p:nvPr/>
            </p:nvSpPr>
            <p:spPr>
              <a:xfrm>
                <a:off x="251461" y="3260707"/>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84" name="Rectangle 83">
                <a:extLst>
                  <a:ext uri="{FF2B5EF4-FFF2-40B4-BE49-F238E27FC236}">
                    <a16:creationId xmlns:a16="http://schemas.microsoft.com/office/drawing/2014/main" id="{41A43401-D2C4-A034-D90E-179FCEB763DC}"/>
                  </a:ext>
                </a:extLst>
              </p:cNvPr>
              <p:cNvSpPr/>
              <p:nvPr/>
            </p:nvSpPr>
            <p:spPr>
              <a:xfrm>
                <a:off x="1998401" y="3260707"/>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85" name="TextBox 84">
                <a:extLst>
                  <a:ext uri="{FF2B5EF4-FFF2-40B4-BE49-F238E27FC236}">
                    <a16:creationId xmlns:a16="http://schemas.microsoft.com/office/drawing/2014/main" id="{8DD5C359-88CB-9C48-8705-DB4C8B54B608}"/>
                  </a:ext>
                </a:extLst>
              </p:cNvPr>
              <p:cNvSpPr txBox="1"/>
              <p:nvPr/>
            </p:nvSpPr>
            <p:spPr>
              <a:xfrm>
                <a:off x="251460" y="3279145"/>
                <a:ext cx="1746941" cy="261610"/>
              </a:xfrm>
              <a:prstGeom prst="rect">
                <a:avLst/>
              </a:prstGeom>
              <a:noFill/>
              <a:ln>
                <a:noFill/>
              </a:ln>
            </p:spPr>
            <p:txBody>
              <a:bodyPr wrap="square" rtlCol="0" anchor="ctr">
                <a:spAutoFit/>
              </a:bodyPr>
              <a:lstStyle/>
              <a:p>
                <a:pPr algn="r"/>
                <a:r>
                  <a:rPr lang="en-US" sz="1050" dirty="0" err="1">
                    <a:solidFill>
                      <a:schemeClr val="tx1">
                        <a:lumMod val="75000"/>
                        <a:lumOff val="25000"/>
                      </a:schemeClr>
                    </a:solidFill>
                    <a:latin typeface="Consolas" panose="020B0609020204030204" pitchFamily="49" charset="0"/>
                  </a:rPr>
                  <a:t>shucked.weight</a:t>
                </a:r>
                <a:endParaRPr lang="en-US" sz="1200" dirty="0">
                  <a:solidFill>
                    <a:schemeClr val="tx1">
                      <a:lumMod val="75000"/>
                      <a:lumOff val="25000"/>
                    </a:schemeClr>
                  </a:solidFill>
                  <a:latin typeface="Consolas" panose="020B0609020204030204" pitchFamily="49" charset="0"/>
                </a:endParaRPr>
              </a:p>
            </p:txBody>
          </p:sp>
          <p:sp>
            <p:nvSpPr>
              <p:cNvPr id="86" name="TextBox 85">
                <a:extLst>
                  <a:ext uri="{FF2B5EF4-FFF2-40B4-BE49-F238E27FC236}">
                    <a16:creationId xmlns:a16="http://schemas.microsoft.com/office/drawing/2014/main" id="{1ECBF2FB-18D1-ECB9-A2AE-7A0330C67D06}"/>
                  </a:ext>
                </a:extLst>
              </p:cNvPr>
              <p:cNvSpPr txBox="1"/>
              <p:nvPr/>
            </p:nvSpPr>
            <p:spPr>
              <a:xfrm>
                <a:off x="1998401" y="3279145"/>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Weight of abalone meat (g)</a:t>
                </a:r>
              </a:p>
            </p:txBody>
          </p:sp>
          <p:sp>
            <p:nvSpPr>
              <p:cNvPr id="87" name="Rectangle 86">
                <a:extLst>
                  <a:ext uri="{FF2B5EF4-FFF2-40B4-BE49-F238E27FC236}">
                    <a16:creationId xmlns:a16="http://schemas.microsoft.com/office/drawing/2014/main" id="{3793A419-B632-F992-4486-0BAC8E0E2298}"/>
                  </a:ext>
                </a:extLst>
              </p:cNvPr>
              <p:cNvSpPr/>
              <p:nvPr/>
            </p:nvSpPr>
            <p:spPr>
              <a:xfrm>
                <a:off x="9521825" y="3258187"/>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82" name="TextBox 81">
              <a:extLst>
                <a:ext uri="{FF2B5EF4-FFF2-40B4-BE49-F238E27FC236}">
                  <a16:creationId xmlns:a16="http://schemas.microsoft.com/office/drawing/2014/main" id="{58435802-F57F-6110-60E5-40933C3B0E41}"/>
                </a:ext>
              </a:extLst>
            </p:cNvPr>
            <p:cNvSpPr txBox="1"/>
            <p:nvPr/>
          </p:nvSpPr>
          <p:spPr>
            <a:xfrm>
              <a:off x="9521824" y="3286839"/>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88" name="Group 87">
            <a:extLst>
              <a:ext uri="{FF2B5EF4-FFF2-40B4-BE49-F238E27FC236}">
                <a16:creationId xmlns:a16="http://schemas.microsoft.com/office/drawing/2014/main" id="{6C00BCD8-D6D7-296A-FEF2-54F884B5CF5C}"/>
              </a:ext>
            </a:extLst>
          </p:cNvPr>
          <p:cNvGrpSpPr/>
          <p:nvPr/>
        </p:nvGrpSpPr>
        <p:grpSpPr>
          <a:xfrm>
            <a:off x="251460" y="5473345"/>
            <a:ext cx="11689078" cy="298486"/>
            <a:chOff x="251460" y="3644228"/>
            <a:chExt cx="11689078" cy="298486"/>
          </a:xfrm>
        </p:grpSpPr>
        <p:grpSp>
          <p:nvGrpSpPr>
            <p:cNvPr id="89" name="Group 88">
              <a:extLst>
                <a:ext uri="{FF2B5EF4-FFF2-40B4-BE49-F238E27FC236}">
                  <a16:creationId xmlns:a16="http://schemas.microsoft.com/office/drawing/2014/main" id="{A525ABC6-EED3-96F8-C3DB-AF770F0B3D66}"/>
                </a:ext>
              </a:extLst>
            </p:cNvPr>
            <p:cNvGrpSpPr/>
            <p:nvPr/>
          </p:nvGrpSpPr>
          <p:grpSpPr>
            <a:xfrm>
              <a:off x="251460" y="3644228"/>
              <a:ext cx="11689078" cy="298486"/>
              <a:chOff x="251460" y="3644228"/>
              <a:chExt cx="11689078" cy="298486"/>
            </a:xfrm>
          </p:grpSpPr>
          <p:sp>
            <p:nvSpPr>
              <p:cNvPr id="91" name="Rectangle 90">
                <a:extLst>
                  <a:ext uri="{FF2B5EF4-FFF2-40B4-BE49-F238E27FC236}">
                    <a16:creationId xmlns:a16="http://schemas.microsoft.com/office/drawing/2014/main" id="{DA7C85A3-0E58-2149-78E4-2CBEB6E1E2DB}"/>
                  </a:ext>
                </a:extLst>
              </p:cNvPr>
              <p:cNvSpPr/>
              <p:nvPr/>
            </p:nvSpPr>
            <p:spPr>
              <a:xfrm>
                <a:off x="251461" y="3644228"/>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92" name="Rectangle 91">
                <a:extLst>
                  <a:ext uri="{FF2B5EF4-FFF2-40B4-BE49-F238E27FC236}">
                    <a16:creationId xmlns:a16="http://schemas.microsoft.com/office/drawing/2014/main" id="{FCC278DD-9C77-AD6C-33EB-546637D8801D}"/>
                  </a:ext>
                </a:extLst>
              </p:cNvPr>
              <p:cNvSpPr/>
              <p:nvPr/>
            </p:nvSpPr>
            <p:spPr>
              <a:xfrm>
                <a:off x="1998401" y="3644228"/>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93" name="TextBox 92">
                <a:extLst>
                  <a:ext uri="{FF2B5EF4-FFF2-40B4-BE49-F238E27FC236}">
                    <a16:creationId xmlns:a16="http://schemas.microsoft.com/office/drawing/2014/main" id="{6C22BCC1-817C-5840-848B-4DD83BCC6A36}"/>
                  </a:ext>
                </a:extLst>
              </p:cNvPr>
              <p:cNvSpPr txBox="1"/>
              <p:nvPr/>
            </p:nvSpPr>
            <p:spPr>
              <a:xfrm>
                <a:off x="251460" y="3662666"/>
                <a:ext cx="1746941" cy="261610"/>
              </a:xfrm>
              <a:prstGeom prst="rect">
                <a:avLst/>
              </a:prstGeom>
              <a:noFill/>
              <a:ln>
                <a:noFill/>
              </a:ln>
            </p:spPr>
            <p:txBody>
              <a:bodyPr wrap="square" rtlCol="0" anchor="ctr">
                <a:spAutoFit/>
              </a:bodyPr>
              <a:lstStyle/>
              <a:p>
                <a:pPr algn="r"/>
                <a:r>
                  <a:rPr lang="en-US" sz="1050" dirty="0" err="1">
                    <a:solidFill>
                      <a:schemeClr val="tx1">
                        <a:lumMod val="75000"/>
                        <a:lumOff val="25000"/>
                      </a:schemeClr>
                    </a:solidFill>
                    <a:latin typeface="Consolas" panose="020B0609020204030204" pitchFamily="49" charset="0"/>
                  </a:rPr>
                  <a:t>viscera.weight</a:t>
                </a:r>
                <a:endParaRPr lang="en-US" sz="1200" dirty="0">
                  <a:solidFill>
                    <a:schemeClr val="tx1">
                      <a:lumMod val="75000"/>
                      <a:lumOff val="25000"/>
                    </a:schemeClr>
                  </a:solidFill>
                  <a:latin typeface="Consolas" panose="020B0609020204030204" pitchFamily="49" charset="0"/>
                </a:endParaRPr>
              </a:p>
            </p:txBody>
          </p:sp>
          <p:sp>
            <p:nvSpPr>
              <p:cNvPr id="94" name="TextBox 93">
                <a:extLst>
                  <a:ext uri="{FF2B5EF4-FFF2-40B4-BE49-F238E27FC236}">
                    <a16:creationId xmlns:a16="http://schemas.microsoft.com/office/drawing/2014/main" id="{D861DDB8-4A88-E599-2285-5367946EB49A}"/>
                  </a:ext>
                </a:extLst>
              </p:cNvPr>
              <p:cNvSpPr txBox="1"/>
              <p:nvPr/>
            </p:nvSpPr>
            <p:spPr>
              <a:xfrm>
                <a:off x="1998401" y="3662666"/>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Weight of abalone guts after bleeding (g)</a:t>
                </a:r>
              </a:p>
            </p:txBody>
          </p:sp>
          <p:sp>
            <p:nvSpPr>
              <p:cNvPr id="95" name="Rectangle 94">
                <a:extLst>
                  <a:ext uri="{FF2B5EF4-FFF2-40B4-BE49-F238E27FC236}">
                    <a16:creationId xmlns:a16="http://schemas.microsoft.com/office/drawing/2014/main" id="{05FF4993-653D-3ADF-3B8C-1619E94428B6}"/>
                  </a:ext>
                </a:extLst>
              </p:cNvPr>
              <p:cNvSpPr/>
              <p:nvPr/>
            </p:nvSpPr>
            <p:spPr>
              <a:xfrm>
                <a:off x="9521825" y="3644228"/>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90" name="TextBox 89">
              <a:extLst>
                <a:ext uri="{FF2B5EF4-FFF2-40B4-BE49-F238E27FC236}">
                  <a16:creationId xmlns:a16="http://schemas.microsoft.com/office/drawing/2014/main" id="{56F0B9F1-24ED-67C0-971C-78753D97D6C2}"/>
                </a:ext>
              </a:extLst>
            </p:cNvPr>
            <p:cNvSpPr txBox="1"/>
            <p:nvPr/>
          </p:nvSpPr>
          <p:spPr>
            <a:xfrm>
              <a:off x="9521824" y="3672670"/>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96" name="Group 95">
            <a:extLst>
              <a:ext uri="{FF2B5EF4-FFF2-40B4-BE49-F238E27FC236}">
                <a16:creationId xmlns:a16="http://schemas.microsoft.com/office/drawing/2014/main" id="{CF7DC4B3-A63C-C24D-859F-D678356070DD}"/>
              </a:ext>
            </a:extLst>
          </p:cNvPr>
          <p:cNvGrpSpPr/>
          <p:nvPr/>
        </p:nvGrpSpPr>
        <p:grpSpPr>
          <a:xfrm>
            <a:off x="251460" y="5846463"/>
            <a:ext cx="11689078" cy="298486"/>
            <a:chOff x="251460" y="4387178"/>
            <a:chExt cx="11689078" cy="298486"/>
          </a:xfrm>
        </p:grpSpPr>
        <p:grpSp>
          <p:nvGrpSpPr>
            <p:cNvPr id="97" name="Group 96">
              <a:extLst>
                <a:ext uri="{FF2B5EF4-FFF2-40B4-BE49-F238E27FC236}">
                  <a16:creationId xmlns:a16="http://schemas.microsoft.com/office/drawing/2014/main" id="{AD9925C7-EA2B-DA55-698C-EA1B7F0A55D6}"/>
                </a:ext>
              </a:extLst>
            </p:cNvPr>
            <p:cNvGrpSpPr/>
            <p:nvPr/>
          </p:nvGrpSpPr>
          <p:grpSpPr>
            <a:xfrm>
              <a:off x="251460" y="4387178"/>
              <a:ext cx="11689078" cy="298486"/>
              <a:chOff x="251460" y="4387178"/>
              <a:chExt cx="11689078" cy="298486"/>
            </a:xfrm>
          </p:grpSpPr>
          <p:sp>
            <p:nvSpPr>
              <p:cNvPr id="99" name="Rectangle 98">
                <a:extLst>
                  <a:ext uri="{FF2B5EF4-FFF2-40B4-BE49-F238E27FC236}">
                    <a16:creationId xmlns:a16="http://schemas.microsoft.com/office/drawing/2014/main" id="{CA9CA155-62F4-1C9C-5A01-91CA3302340F}"/>
                  </a:ext>
                </a:extLst>
              </p:cNvPr>
              <p:cNvSpPr/>
              <p:nvPr/>
            </p:nvSpPr>
            <p:spPr>
              <a:xfrm>
                <a:off x="251461" y="4387178"/>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00" name="Rectangle 99">
                <a:extLst>
                  <a:ext uri="{FF2B5EF4-FFF2-40B4-BE49-F238E27FC236}">
                    <a16:creationId xmlns:a16="http://schemas.microsoft.com/office/drawing/2014/main" id="{F3208ABD-685C-AF57-EEBA-D80C184A6699}"/>
                  </a:ext>
                </a:extLst>
              </p:cNvPr>
              <p:cNvSpPr/>
              <p:nvPr/>
            </p:nvSpPr>
            <p:spPr>
              <a:xfrm>
                <a:off x="1998401" y="4387178"/>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02" name="TextBox 101">
                <a:extLst>
                  <a:ext uri="{FF2B5EF4-FFF2-40B4-BE49-F238E27FC236}">
                    <a16:creationId xmlns:a16="http://schemas.microsoft.com/office/drawing/2014/main" id="{82BEB5E0-C473-8188-603D-C2D4F37C7CBD}"/>
                  </a:ext>
                </a:extLst>
              </p:cNvPr>
              <p:cNvSpPr txBox="1"/>
              <p:nvPr/>
            </p:nvSpPr>
            <p:spPr>
              <a:xfrm>
                <a:off x="251460" y="4405616"/>
                <a:ext cx="1746941" cy="261610"/>
              </a:xfrm>
              <a:prstGeom prst="rect">
                <a:avLst/>
              </a:prstGeom>
              <a:noFill/>
              <a:ln>
                <a:noFill/>
              </a:ln>
            </p:spPr>
            <p:txBody>
              <a:bodyPr wrap="square" rtlCol="0" anchor="ctr">
                <a:spAutoFit/>
              </a:bodyPr>
              <a:lstStyle/>
              <a:p>
                <a:pPr algn="r"/>
                <a:r>
                  <a:rPr lang="en-US" sz="1050" dirty="0" err="1">
                    <a:solidFill>
                      <a:schemeClr val="tx1">
                        <a:lumMod val="75000"/>
                        <a:lumOff val="25000"/>
                      </a:schemeClr>
                    </a:solidFill>
                    <a:latin typeface="Consolas" panose="020B0609020204030204" pitchFamily="49" charset="0"/>
                  </a:rPr>
                  <a:t>shell.weight</a:t>
                </a:r>
                <a:endParaRPr lang="en-US" sz="1200" dirty="0">
                  <a:solidFill>
                    <a:schemeClr val="tx1">
                      <a:lumMod val="75000"/>
                      <a:lumOff val="25000"/>
                    </a:schemeClr>
                  </a:solidFill>
                  <a:latin typeface="Consolas" panose="020B0609020204030204" pitchFamily="49" charset="0"/>
                </a:endParaRPr>
              </a:p>
            </p:txBody>
          </p:sp>
          <p:sp>
            <p:nvSpPr>
              <p:cNvPr id="103" name="TextBox 102">
                <a:extLst>
                  <a:ext uri="{FF2B5EF4-FFF2-40B4-BE49-F238E27FC236}">
                    <a16:creationId xmlns:a16="http://schemas.microsoft.com/office/drawing/2014/main" id="{A691BAD3-7EC2-A822-C060-F49438792A33}"/>
                  </a:ext>
                </a:extLst>
              </p:cNvPr>
              <p:cNvSpPr txBox="1"/>
              <p:nvPr/>
            </p:nvSpPr>
            <p:spPr>
              <a:xfrm>
                <a:off x="1998401" y="4405616"/>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Weight of abalone shell after drying (g)</a:t>
                </a:r>
              </a:p>
            </p:txBody>
          </p:sp>
          <p:sp>
            <p:nvSpPr>
              <p:cNvPr id="104" name="Rectangle 103">
                <a:extLst>
                  <a:ext uri="{FF2B5EF4-FFF2-40B4-BE49-F238E27FC236}">
                    <a16:creationId xmlns:a16="http://schemas.microsoft.com/office/drawing/2014/main" id="{C8C9253C-545B-D2F2-916C-3BAFAA8C36C6}"/>
                  </a:ext>
                </a:extLst>
              </p:cNvPr>
              <p:cNvSpPr/>
              <p:nvPr/>
            </p:nvSpPr>
            <p:spPr>
              <a:xfrm>
                <a:off x="9521825" y="4387178"/>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98" name="TextBox 97">
              <a:extLst>
                <a:ext uri="{FF2B5EF4-FFF2-40B4-BE49-F238E27FC236}">
                  <a16:creationId xmlns:a16="http://schemas.microsoft.com/office/drawing/2014/main" id="{7295C768-27D4-FFFC-E9CE-43C11D1BDBB7}"/>
                </a:ext>
              </a:extLst>
            </p:cNvPr>
            <p:cNvSpPr txBox="1"/>
            <p:nvPr/>
          </p:nvSpPr>
          <p:spPr>
            <a:xfrm>
              <a:off x="9521824" y="4409000"/>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numeric</a:t>
              </a:r>
            </a:p>
          </p:txBody>
        </p:sp>
      </p:grpSp>
      <p:grpSp>
        <p:nvGrpSpPr>
          <p:cNvPr id="105" name="Group 104">
            <a:extLst>
              <a:ext uri="{FF2B5EF4-FFF2-40B4-BE49-F238E27FC236}">
                <a16:creationId xmlns:a16="http://schemas.microsoft.com/office/drawing/2014/main" id="{01AD4E88-38BC-2E2D-9C5D-81D95EA45F32}"/>
              </a:ext>
            </a:extLst>
          </p:cNvPr>
          <p:cNvGrpSpPr/>
          <p:nvPr/>
        </p:nvGrpSpPr>
        <p:grpSpPr>
          <a:xfrm>
            <a:off x="251460" y="6219581"/>
            <a:ext cx="11689078" cy="298486"/>
            <a:chOff x="251460" y="4387178"/>
            <a:chExt cx="11689078" cy="298486"/>
          </a:xfrm>
        </p:grpSpPr>
        <p:grpSp>
          <p:nvGrpSpPr>
            <p:cNvPr id="106" name="Group 105">
              <a:extLst>
                <a:ext uri="{FF2B5EF4-FFF2-40B4-BE49-F238E27FC236}">
                  <a16:creationId xmlns:a16="http://schemas.microsoft.com/office/drawing/2014/main" id="{4E840235-1E04-DDA4-2838-E2201D564C86}"/>
                </a:ext>
              </a:extLst>
            </p:cNvPr>
            <p:cNvGrpSpPr/>
            <p:nvPr/>
          </p:nvGrpSpPr>
          <p:grpSpPr>
            <a:xfrm>
              <a:off x="251460" y="4387178"/>
              <a:ext cx="11689078" cy="298486"/>
              <a:chOff x="251460" y="4387178"/>
              <a:chExt cx="11689078" cy="298486"/>
            </a:xfrm>
          </p:grpSpPr>
          <p:sp>
            <p:nvSpPr>
              <p:cNvPr id="108" name="Rectangle 107">
                <a:extLst>
                  <a:ext uri="{FF2B5EF4-FFF2-40B4-BE49-F238E27FC236}">
                    <a16:creationId xmlns:a16="http://schemas.microsoft.com/office/drawing/2014/main" id="{555934FE-4F32-8336-6BCE-47ACD58A3974}"/>
                  </a:ext>
                </a:extLst>
              </p:cNvPr>
              <p:cNvSpPr/>
              <p:nvPr/>
            </p:nvSpPr>
            <p:spPr>
              <a:xfrm>
                <a:off x="251461" y="4387178"/>
                <a:ext cx="1746941"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09" name="Rectangle 108">
                <a:extLst>
                  <a:ext uri="{FF2B5EF4-FFF2-40B4-BE49-F238E27FC236}">
                    <a16:creationId xmlns:a16="http://schemas.microsoft.com/office/drawing/2014/main" id="{24A29DEF-AA43-0A7F-8E16-B9BA5072EFDC}"/>
                  </a:ext>
                </a:extLst>
              </p:cNvPr>
              <p:cNvSpPr/>
              <p:nvPr/>
            </p:nvSpPr>
            <p:spPr>
              <a:xfrm>
                <a:off x="1998401" y="4387178"/>
                <a:ext cx="7456749"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11" name="TextBox 110">
                <a:extLst>
                  <a:ext uri="{FF2B5EF4-FFF2-40B4-BE49-F238E27FC236}">
                    <a16:creationId xmlns:a16="http://schemas.microsoft.com/office/drawing/2014/main" id="{F8FAAC77-D9EA-679B-E0C3-92E6067128FA}"/>
                  </a:ext>
                </a:extLst>
              </p:cNvPr>
              <p:cNvSpPr txBox="1"/>
              <p:nvPr/>
            </p:nvSpPr>
            <p:spPr>
              <a:xfrm>
                <a:off x="251460" y="4405616"/>
                <a:ext cx="1746941" cy="261610"/>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Consolas" panose="020B0609020204030204" pitchFamily="49" charset="0"/>
                  </a:rPr>
                  <a:t>age</a:t>
                </a:r>
                <a:endParaRPr lang="en-US" sz="1200" dirty="0">
                  <a:solidFill>
                    <a:schemeClr val="tx1">
                      <a:lumMod val="75000"/>
                      <a:lumOff val="25000"/>
                    </a:schemeClr>
                  </a:solidFill>
                  <a:latin typeface="Consolas" panose="020B0609020204030204" pitchFamily="49" charset="0"/>
                </a:endParaRPr>
              </a:p>
            </p:txBody>
          </p:sp>
          <p:sp>
            <p:nvSpPr>
              <p:cNvPr id="115" name="TextBox 114">
                <a:extLst>
                  <a:ext uri="{FF2B5EF4-FFF2-40B4-BE49-F238E27FC236}">
                    <a16:creationId xmlns:a16="http://schemas.microsoft.com/office/drawing/2014/main" id="{C76B9671-195D-84CE-3F0B-A87F8688A4E6}"/>
                  </a:ext>
                </a:extLst>
              </p:cNvPr>
              <p:cNvSpPr txBox="1"/>
              <p:nvPr/>
            </p:nvSpPr>
            <p:spPr>
              <a:xfrm>
                <a:off x="1998401" y="4405616"/>
                <a:ext cx="7456749" cy="261610"/>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Age of abalone calculated from num. rings (num. rings + 1)</a:t>
                </a:r>
              </a:p>
            </p:txBody>
          </p:sp>
          <p:sp>
            <p:nvSpPr>
              <p:cNvPr id="116" name="Rectangle 115">
                <a:extLst>
                  <a:ext uri="{FF2B5EF4-FFF2-40B4-BE49-F238E27FC236}">
                    <a16:creationId xmlns:a16="http://schemas.microsoft.com/office/drawing/2014/main" id="{B700F83D-9AAD-1E0F-76DF-336BAA05ED7F}"/>
                  </a:ext>
                </a:extLst>
              </p:cNvPr>
              <p:cNvSpPr/>
              <p:nvPr/>
            </p:nvSpPr>
            <p:spPr>
              <a:xfrm>
                <a:off x="9521825" y="4387178"/>
                <a:ext cx="2418713"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grpSp>
        <p:sp>
          <p:nvSpPr>
            <p:cNvPr id="107" name="TextBox 106">
              <a:extLst>
                <a:ext uri="{FF2B5EF4-FFF2-40B4-BE49-F238E27FC236}">
                  <a16:creationId xmlns:a16="http://schemas.microsoft.com/office/drawing/2014/main" id="{522B3F7F-D7BA-6FF6-41D0-FBC8CB8B401C}"/>
                </a:ext>
              </a:extLst>
            </p:cNvPr>
            <p:cNvSpPr txBox="1"/>
            <p:nvPr/>
          </p:nvSpPr>
          <p:spPr>
            <a:xfrm>
              <a:off x="9521824" y="4409000"/>
              <a:ext cx="2418713" cy="253916"/>
            </a:xfrm>
            <a:prstGeom prst="rect">
              <a:avLst/>
            </a:prstGeom>
            <a:noFill/>
            <a:ln>
              <a:noFill/>
            </a:ln>
          </p:spPr>
          <p:txBody>
            <a:bodyPr wrap="square" rtlCol="0" anchor="ctr">
              <a:spAutoFit/>
            </a:bodyPr>
            <a:lstStyle/>
            <a:p>
              <a:r>
                <a:rPr lang="en-US" sz="1050" dirty="0">
                  <a:solidFill>
                    <a:schemeClr val="tx1">
                      <a:lumMod val="75000"/>
                      <a:lumOff val="25000"/>
                    </a:schemeClr>
                  </a:solidFill>
                  <a:latin typeface="Gotham" panose="02000504050000020004" pitchFamily="2" charset="0"/>
                </a:rPr>
                <a:t>integer</a:t>
              </a:r>
            </a:p>
          </p:txBody>
        </p:sp>
      </p:grpSp>
      <p:grpSp>
        <p:nvGrpSpPr>
          <p:cNvPr id="118" name="Group 117">
            <a:extLst>
              <a:ext uri="{FF2B5EF4-FFF2-40B4-BE49-F238E27FC236}">
                <a16:creationId xmlns:a16="http://schemas.microsoft.com/office/drawing/2014/main" id="{5B1D5E56-1774-11A6-ADB0-75E566EE2F21}"/>
              </a:ext>
            </a:extLst>
          </p:cNvPr>
          <p:cNvGrpSpPr/>
          <p:nvPr/>
        </p:nvGrpSpPr>
        <p:grpSpPr>
          <a:xfrm>
            <a:off x="251460" y="1059227"/>
            <a:ext cx="8996869" cy="1641015"/>
            <a:chOff x="251461" y="1185120"/>
            <a:chExt cx="4182237" cy="1750237"/>
          </a:xfrm>
        </p:grpSpPr>
        <p:sp>
          <p:nvSpPr>
            <p:cNvPr id="119" name="Rectangle 118">
              <a:extLst>
                <a:ext uri="{FF2B5EF4-FFF2-40B4-BE49-F238E27FC236}">
                  <a16:creationId xmlns:a16="http://schemas.microsoft.com/office/drawing/2014/main" id="{815DD1A2-6AC2-BE43-6225-7A5857C55A8C}"/>
                </a:ext>
              </a:extLst>
            </p:cNvPr>
            <p:cNvSpPr/>
            <p:nvPr/>
          </p:nvSpPr>
          <p:spPr>
            <a:xfrm>
              <a:off x="251461" y="1185120"/>
              <a:ext cx="237326" cy="174456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06E803C4-7DC0-ACCE-4BE6-5B70786756DA}"/>
                </a:ext>
              </a:extLst>
            </p:cNvPr>
            <p:cNvSpPr txBox="1">
              <a:spLocks/>
            </p:cNvSpPr>
            <p:nvPr/>
          </p:nvSpPr>
          <p:spPr>
            <a:xfrm>
              <a:off x="534432" y="1190792"/>
              <a:ext cx="3899266" cy="1744565"/>
            </a:xfrm>
            <a:prstGeom prst="rect">
              <a:avLst/>
            </a:prstGeom>
            <a:noFill/>
            <a:ln>
              <a:noFill/>
            </a:ln>
          </p:spPr>
          <p:txBody>
            <a:bodyPr wrap="square" rtlCol="0" anchor="t" anchorCtr="0">
              <a:noAutofit/>
            </a:bodyPr>
            <a:lstStyle/>
            <a:p>
              <a:pPr>
                <a:spcAft>
                  <a:spcPts val="600"/>
                </a:spcAft>
              </a:pPr>
              <a:r>
                <a:rPr lang="en-US" sz="1100" dirty="0">
                  <a:solidFill>
                    <a:schemeClr val="tx1">
                      <a:lumMod val="75000"/>
                      <a:lumOff val="25000"/>
                    </a:schemeClr>
                  </a:solidFill>
                  <a:latin typeface="Gotham" panose="02000504050000020004" pitchFamily="2" charset="0"/>
                </a:rPr>
                <a:t>The abalone dataset contains physical attributes of </a:t>
              </a:r>
              <a:r>
                <a:rPr lang="en-US" sz="1100" dirty="0">
                  <a:solidFill>
                    <a:schemeClr val="tx1">
                      <a:lumMod val="75000"/>
                      <a:lumOff val="25000"/>
                    </a:schemeClr>
                  </a:solidFill>
                  <a:latin typeface="Gotham" panose="02000504050000020004" pitchFamily="2" charset="0"/>
                  <a:hlinkClick r:id="rId2"/>
                </a:rPr>
                <a:t>abalone</a:t>
              </a:r>
              <a:r>
                <a:rPr lang="en-US" sz="1100" dirty="0">
                  <a:solidFill>
                    <a:schemeClr val="tx1">
                      <a:lumMod val="75000"/>
                      <a:lumOff val="25000"/>
                    </a:schemeClr>
                  </a:solidFill>
                  <a:latin typeface="Gotham" panose="02000504050000020004" pitchFamily="2" charset="0"/>
                </a:rPr>
                <a:t> such as the length or weight of 4177 abalone. The purpose of this dataset is to make use of these attributes to predict the age of abalone. The age of an abalone can be found through a meticulous process involving cutting the shell through the cone, staining it, and counting the rings using a microscope. With the difficulty of this process, it is desirable to find a method to predict the age of the abalone accurately using other measurements that are more easily taken.</a:t>
              </a:r>
            </a:p>
            <a:p>
              <a:pPr>
                <a:spcAft>
                  <a:spcPts val="600"/>
                </a:spcAft>
              </a:pPr>
              <a:r>
                <a:rPr lang="en-US" sz="1100" dirty="0">
                  <a:solidFill>
                    <a:schemeClr val="tx1">
                      <a:lumMod val="75000"/>
                      <a:lumOff val="25000"/>
                    </a:schemeClr>
                  </a:solidFill>
                  <a:latin typeface="Gotham" panose="02000504050000020004" pitchFamily="2" charset="0"/>
                </a:rPr>
                <a:t>The abalone dataset has no missing entries and only required a minimal amount of manipulation to prepare. The measurements were multiplied by 200 (the original data had this data divided by 200), the age (num. rings + 1.5) was approximated as 1 + num. rings for nicer looking data, and two entries were filtered out with abnormally high height measurements leaving us with n = 4175 records in the data. </a:t>
              </a:r>
            </a:p>
          </p:txBody>
        </p:sp>
      </p:grpSp>
      <p:pic>
        <p:nvPicPr>
          <p:cNvPr id="3" name="Picture 2">
            <a:extLst>
              <a:ext uri="{FF2B5EF4-FFF2-40B4-BE49-F238E27FC236}">
                <a16:creationId xmlns:a16="http://schemas.microsoft.com/office/drawing/2014/main" id="{301D23B9-6B0F-233A-BDE9-FD3FB91436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320" r="94160">
                        <a14:foregroundMark x1="10520" y1="76813" x2="5920" y2="47438"/>
                        <a14:foregroundMark x1="5920" y1="47438" x2="8600" y2="66688"/>
                        <a14:foregroundMark x1="12440" y1="39188" x2="9800" y2="60250"/>
                        <a14:foregroundMark x1="12440" y1="21188" x2="5320" y2="49625"/>
                        <a14:foregroundMark x1="5320" y1="49625" x2="6440" y2="65938"/>
                        <a14:foregroundMark x1="54560" y1="42250" x2="55920" y2="74938"/>
                        <a14:foregroundMark x1="55920" y1="74938" x2="73200" y2="91438"/>
                        <a14:foregroundMark x1="73200" y1="91438" x2="93040" y2="71500"/>
                        <a14:foregroundMark x1="93040" y1="71500" x2="94160" y2="34250"/>
                        <a14:foregroundMark x1="94160" y1="34250" x2="82920" y2="10813"/>
                        <a14:foregroundMark x1="82920" y1="10813" x2="62600" y2="14625"/>
                        <a14:foregroundMark x1="62600" y1="14625" x2="55080" y2="42250"/>
                        <a14:foregroundMark x1="55080" y1="42250" x2="55080" y2="42250"/>
                        <a14:foregroundMark x1="34120" y1="10625" x2="24000" y2="10250"/>
                        <a14:foregroundMark x1="34600" y1="10250" x2="35080" y2="12125"/>
                      </a14:backgroundRemoval>
                    </a14:imgEffect>
                  </a14:imgLayer>
                </a14:imgProps>
              </a:ext>
              <a:ext uri="{28A0092B-C50C-407E-A947-70E740481C1C}">
                <a14:useLocalDpi xmlns:a14="http://schemas.microsoft.com/office/drawing/2010/main" val="0"/>
              </a:ext>
            </a:extLst>
          </a:blip>
          <a:stretch>
            <a:fillRect/>
          </a:stretch>
        </p:blipFill>
        <p:spPr>
          <a:xfrm>
            <a:off x="9346521" y="1047662"/>
            <a:ext cx="2394595" cy="1532540"/>
          </a:xfrm>
          <a:prstGeom prst="rect">
            <a:avLst/>
          </a:prstGeom>
        </p:spPr>
      </p:pic>
      <p:sp>
        <p:nvSpPr>
          <p:cNvPr id="124" name="TextBox 123">
            <a:extLst>
              <a:ext uri="{FF2B5EF4-FFF2-40B4-BE49-F238E27FC236}">
                <a16:creationId xmlns:a16="http://schemas.microsoft.com/office/drawing/2014/main" id="{53F46848-1CC0-39A5-E1AD-8B42AB4C6798}"/>
              </a:ext>
            </a:extLst>
          </p:cNvPr>
          <p:cNvSpPr txBox="1"/>
          <p:nvPr/>
        </p:nvSpPr>
        <p:spPr>
          <a:xfrm>
            <a:off x="9521825" y="2533343"/>
            <a:ext cx="2043986" cy="323165"/>
          </a:xfrm>
          <a:prstGeom prst="rect">
            <a:avLst/>
          </a:prstGeom>
          <a:noFill/>
          <a:ln>
            <a:noFill/>
          </a:ln>
        </p:spPr>
        <p:txBody>
          <a:bodyPr wrap="square" rtlCol="0" anchor="ctr">
            <a:spAutoFit/>
          </a:bodyPr>
          <a:lstStyle/>
          <a:p>
            <a:pPr algn="ctr"/>
            <a:r>
              <a:rPr lang="en-US" sz="800" dirty="0">
                <a:solidFill>
                  <a:schemeClr val="tx1">
                    <a:lumMod val="75000"/>
                    <a:lumOff val="25000"/>
                  </a:schemeClr>
                </a:solidFill>
                <a:latin typeface="Gotham" panose="02000504050000020004" pitchFamily="2" charset="0"/>
              </a:rPr>
              <a:t>“Blacklip Abalone”</a:t>
            </a:r>
          </a:p>
          <a:p>
            <a:pPr algn="ctr"/>
            <a:r>
              <a:rPr lang="en-US" sz="700" i="1" dirty="0">
                <a:solidFill>
                  <a:schemeClr val="tx1">
                    <a:lumMod val="75000"/>
                    <a:lumOff val="25000"/>
                  </a:schemeClr>
                </a:solidFill>
                <a:latin typeface="Gotham" panose="02000504050000020004" pitchFamily="2" charset="0"/>
              </a:rPr>
              <a:t>(Halitosis rubra)</a:t>
            </a:r>
            <a:endParaRPr lang="en-US" sz="900" i="1" dirty="0">
              <a:solidFill>
                <a:schemeClr val="tx1">
                  <a:lumMod val="75000"/>
                  <a:lumOff val="25000"/>
                </a:schemeClr>
              </a:solidFill>
              <a:latin typeface="Gotham" panose="02000504050000020004" pitchFamily="2" charset="0"/>
            </a:endParaRPr>
          </a:p>
        </p:txBody>
      </p:sp>
    </p:spTree>
    <p:extLst>
      <p:ext uri="{BB962C8B-B14F-4D97-AF65-F5344CB8AC3E}">
        <p14:creationId xmlns:p14="http://schemas.microsoft.com/office/powerpoint/2010/main" val="182921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0C3C4D-139C-514A-AC76-F75EB0591AEE}"/>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A1C301-38A0-E603-B3B0-DA01D99F25AD}"/>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56551C-9B29-E961-079B-941F6F5C240A}"/>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About the App</a:t>
            </a:r>
            <a:endParaRPr lang="en-US" sz="3200" b="1" dirty="0">
              <a:solidFill>
                <a:schemeClr val="tx1">
                  <a:lumMod val="75000"/>
                  <a:lumOff val="25000"/>
                </a:schemeClr>
              </a:solidFill>
              <a:latin typeface="Gotham" panose="02000504050000020004" pitchFamily="2" charset="0"/>
            </a:endParaRPr>
          </a:p>
        </p:txBody>
      </p:sp>
      <p:grpSp>
        <p:nvGrpSpPr>
          <p:cNvPr id="118" name="Group 117">
            <a:extLst>
              <a:ext uri="{FF2B5EF4-FFF2-40B4-BE49-F238E27FC236}">
                <a16:creationId xmlns:a16="http://schemas.microsoft.com/office/drawing/2014/main" id="{5B1D5E56-1774-11A6-ADB0-75E566EE2F21}"/>
              </a:ext>
            </a:extLst>
          </p:cNvPr>
          <p:cNvGrpSpPr/>
          <p:nvPr/>
        </p:nvGrpSpPr>
        <p:grpSpPr>
          <a:xfrm>
            <a:off x="251460" y="1063818"/>
            <a:ext cx="8800486" cy="2250092"/>
            <a:chOff x="251461" y="1185120"/>
            <a:chExt cx="4182237" cy="1750237"/>
          </a:xfrm>
        </p:grpSpPr>
        <p:sp>
          <p:nvSpPr>
            <p:cNvPr id="119" name="Rectangle 118">
              <a:extLst>
                <a:ext uri="{FF2B5EF4-FFF2-40B4-BE49-F238E27FC236}">
                  <a16:creationId xmlns:a16="http://schemas.microsoft.com/office/drawing/2014/main" id="{815DD1A2-6AC2-BE43-6225-7A5857C55A8C}"/>
                </a:ext>
              </a:extLst>
            </p:cNvPr>
            <p:cNvSpPr/>
            <p:nvPr/>
          </p:nvSpPr>
          <p:spPr>
            <a:xfrm>
              <a:off x="251461" y="1185120"/>
              <a:ext cx="237326" cy="174456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06E803C4-7DC0-ACCE-4BE6-5B70786756DA}"/>
                </a:ext>
              </a:extLst>
            </p:cNvPr>
            <p:cNvSpPr txBox="1">
              <a:spLocks/>
            </p:cNvSpPr>
            <p:nvPr/>
          </p:nvSpPr>
          <p:spPr>
            <a:xfrm>
              <a:off x="534432" y="1190792"/>
              <a:ext cx="3899266" cy="1744565"/>
            </a:xfrm>
            <a:prstGeom prst="rect">
              <a:avLst/>
            </a:prstGeom>
            <a:noFill/>
            <a:ln>
              <a:noFill/>
            </a:ln>
          </p:spPr>
          <p:txBody>
            <a:bodyPr wrap="square" rtlCol="0" anchor="ctr" anchorCtr="0">
              <a:noAutofit/>
            </a:bodyPr>
            <a:lstStyle/>
            <a:p>
              <a:pPr>
                <a:spcAft>
                  <a:spcPts val="600"/>
                </a:spcAft>
              </a:pPr>
              <a:r>
                <a:rPr lang="en-US" sz="1200" dirty="0">
                  <a:solidFill>
                    <a:schemeClr val="tx1">
                      <a:lumMod val="75000"/>
                      <a:lumOff val="25000"/>
                    </a:schemeClr>
                  </a:solidFill>
                  <a:latin typeface="Gotham" panose="02000504050000020004" pitchFamily="2" charset="0"/>
                </a:rPr>
                <a:t>This application was built for the final project in the DATA 824: Data Visualization at the University of Kansas. The purpose of this app is to showcase various visualizations, interactions with data, and models on the data using R Shiny. The project repository is publicly available on </a:t>
              </a:r>
              <a:r>
                <a:rPr lang="en-US" sz="1200" dirty="0">
                  <a:solidFill>
                    <a:schemeClr val="tx1">
                      <a:lumMod val="75000"/>
                      <a:lumOff val="25000"/>
                    </a:schemeClr>
                  </a:solidFill>
                  <a:latin typeface="Gotham" panose="02000504050000020004" pitchFamily="2" charset="0"/>
                  <a:hlinkClick r:id="rId2"/>
                </a:rPr>
                <a:t>GitHub</a:t>
              </a:r>
              <a:r>
                <a:rPr lang="en-US" sz="1200" dirty="0">
                  <a:solidFill>
                    <a:schemeClr val="tx1">
                      <a:lumMod val="75000"/>
                      <a:lumOff val="25000"/>
                    </a:schemeClr>
                  </a:solidFill>
                  <a:latin typeface="Gotham" panose="02000504050000020004" pitchFamily="2" charset="0"/>
                </a:rPr>
                <a:t>.</a:t>
              </a:r>
            </a:p>
            <a:p>
              <a:pPr>
                <a:spcAft>
                  <a:spcPts val="600"/>
                </a:spcAft>
              </a:pPr>
              <a:r>
                <a:rPr lang="en-US" sz="1200" dirty="0">
                  <a:solidFill>
                    <a:schemeClr val="tx1">
                      <a:lumMod val="75000"/>
                      <a:lumOff val="25000"/>
                    </a:schemeClr>
                  </a:solidFill>
                  <a:latin typeface="Gotham" panose="02000504050000020004" pitchFamily="2" charset="0"/>
                </a:rPr>
                <a:t>The application layout was made using the </a:t>
              </a:r>
              <a:r>
                <a:rPr lang="en-US" sz="1200" dirty="0" err="1">
                  <a:solidFill>
                    <a:schemeClr val="tx1">
                      <a:lumMod val="75000"/>
                      <a:lumOff val="25000"/>
                    </a:schemeClr>
                  </a:solidFill>
                  <a:latin typeface="Gotham" panose="02000504050000020004" pitchFamily="2" charset="0"/>
                </a:rPr>
                <a:t>shinydashboard</a:t>
              </a:r>
              <a:r>
                <a:rPr lang="en-US" sz="1200" dirty="0">
                  <a:solidFill>
                    <a:schemeClr val="tx1">
                      <a:lumMod val="75000"/>
                      <a:lumOff val="25000"/>
                    </a:schemeClr>
                  </a:solidFill>
                  <a:latin typeface="Gotham" panose="02000504050000020004" pitchFamily="2" charset="0"/>
                </a:rPr>
                <a:t> package in R. This allows for a neat, useable, and modern style for the Shiny app with very little need to understand the html or CSS underneath.</a:t>
              </a:r>
            </a:p>
            <a:p>
              <a:pPr>
                <a:spcAft>
                  <a:spcPts val="600"/>
                </a:spcAft>
              </a:pPr>
              <a:r>
                <a:rPr lang="en-US" sz="1200" dirty="0">
                  <a:solidFill>
                    <a:schemeClr val="tx1">
                      <a:lumMod val="75000"/>
                      <a:lumOff val="25000"/>
                    </a:schemeClr>
                  </a:solidFill>
                  <a:latin typeface="Gotham" panose="02000504050000020004" pitchFamily="2" charset="0"/>
                </a:rPr>
                <a:t>The primary goal of the application is to showcase various ways of using Shiny and R to visualize and interact with data. Each page offers varying levels of customization and choices for how to visualize data, as well as other interactive elements that respond to the user’s input (e.g. making linear predictions on new data).</a:t>
              </a:r>
            </a:p>
          </p:txBody>
        </p:sp>
      </p:grpSp>
      <p:grpSp>
        <p:nvGrpSpPr>
          <p:cNvPr id="14" name="Group 13">
            <a:extLst>
              <a:ext uri="{FF2B5EF4-FFF2-40B4-BE49-F238E27FC236}">
                <a16:creationId xmlns:a16="http://schemas.microsoft.com/office/drawing/2014/main" id="{66323128-7483-9883-603D-7B7C31AB10FE}"/>
              </a:ext>
            </a:extLst>
          </p:cNvPr>
          <p:cNvGrpSpPr/>
          <p:nvPr/>
        </p:nvGrpSpPr>
        <p:grpSpPr>
          <a:xfrm>
            <a:off x="9229917" y="910922"/>
            <a:ext cx="2415787" cy="2367554"/>
            <a:chOff x="9228587" y="1211776"/>
            <a:chExt cx="2703476" cy="2649499"/>
          </a:xfrm>
        </p:grpSpPr>
        <p:pic>
          <p:nvPicPr>
            <p:cNvPr id="5" name="Picture 4" descr="Icon&#10;&#10;Description automatically generated">
              <a:extLst>
                <a:ext uri="{FF2B5EF4-FFF2-40B4-BE49-F238E27FC236}">
                  <a16:creationId xmlns:a16="http://schemas.microsoft.com/office/drawing/2014/main" id="{3CCC8AF1-D11E-D6B6-A368-7D42F0E24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469" y="1211776"/>
              <a:ext cx="1326594" cy="132659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4302C59-3BEB-68FD-B887-0E350C0545B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3488" r="31395"/>
                      </a14:imgEffect>
                    </a14:imgLayer>
                  </a14:imgProps>
                </a:ext>
                <a:ext uri="{28A0092B-C50C-407E-A947-70E740481C1C}">
                  <a14:useLocalDpi xmlns:a14="http://schemas.microsoft.com/office/drawing/2010/main" val="0"/>
                </a:ext>
              </a:extLst>
            </a:blip>
            <a:srcRect r="65117"/>
            <a:stretch/>
          </p:blipFill>
          <p:spPr>
            <a:xfrm>
              <a:off x="9228587" y="1657017"/>
              <a:ext cx="1391509" cy="1495922"/>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12D19ED7-5219-950A-A9DD-4B532AFEF5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7312" y="2696069"/>
              <a:ext cx="1005933" cy="1165206"/>
            </a:xfrm>
            <a:prstGeom prst="rect">
              <a:avLst/>
            </a:prstGeom>
          </p:spPr>
        </p:pic>
      </p:grpSp>
      <p:grpSp>
        <p:nvGrpSpPr>
          <p:cNvPr id="15" name="Group 14">
            <a:extLst>
              <a:ext uri="{FF2B5EF4-FFF2-40B4-BE49-F238E27FC236}">
                <a16:creationId xmlns:a16="http://schemas.microsoft.com/office/drawing/2014/main" id="{94344E6B-9C42-67A1-C8E5-2E8DE5BFD2A5}"/>
              </a:ext>
            </a:extLst>
          </p:cNvPr>
          <p:cNvGrpSpPr/>
          <p:nvPr/>
        </p:nvGrpSpPr>
        <p:grpSpPr>
          <a:xfrm>
            <a:off x="251460" y="3806470"/>
            <a:ext cx="11689078" cy="1974511"/>
            <a:chOff x="251460" y="4376781"/>
            <a:chExt cx="11689078" cy="1974511"/>
          </a:xfrm>
        </p:grpSpPr>
        <p:sp>
          <p:nvSpPr>
            <p:cNvPr id="37" name="TextBox 36">
              <a:extLst>
                <a:ext uri="{FF2B5EF4-FFF2-40B4-BE49-F238E27FC236}">
                  <a16:creationId xmlns:a16="http://schemas.microsoft.com/office/drawing/2014/main" id="{9CD70891-1085-8EF1-82A9-A8EE0A6C3825}"/>
                </a:ext>
              </a:extLst>
            </p:cNvPr>
            <p:cNvSpPr txBox="1"/>
            <p:nvPr/>
          </p:nvSpPr>
          <p:spPr>
            <a:xfrm>
              <a:off x="535991" y="4376781"/>
              <a:ext cx="1746941" cy="246221"/>
            </a:xfrm>
            <a:prstGeom prst="rect">
              <a:avLst/>
            </a:prstGeom>
            <a:noFill/>
            <a:ln>
              <a:noFill/>
            </a:ln>
          </p:spPr>
          <p:txBody>
            <a:bodyPr wrap="square" rtlCol="0" anchor="ctr">
              <a:spAutoFit/>
            </a:bodyPr>
            <a:lstStyle/>
            <a:p>
              <a:pPr algn="r"/>
              <a:r>
                <a:rPr lang="en-US" sz="1000" i="1" dirty="0">
                  <a:solidFill>
                    <a:schemeClr val="tx1">
                      <a:lumMod val="75000"/>
                      <a:lumOff val="25000"/>
                    </a:schemeClr>
                  </a:solidFill>
                  <a:latin typeface="Gotham" panose="02000504050000020004" pitchFamily="2" charset="0"/>
                </a:rPr>
                <a:t>Page </a:t>
              </a:r>
              <a:endParaRPr lang="en-US" sz="1100" i="1" dirty="0">
                <a:solidFill>
                  <a:schemeClr val="tx1">
                    <a:lumMod val="75000"/>
                    <a:lumOff val="25000"/>
                  </a:schemeClr>
                </a:solidFill>
                <a:latin typeface="Gotham" panose="02000504050000020004" pitchFamily="2" charset="0"/>
              </a:endParaRPr>
            </a:p>
          </p:txBody>
        </p:sp>
        <p:sp>
          <p:nvSpPr>
            <p:cNvPr id="38" name="TextBox 37">
              <a:extLst>
                <a:ext uri="{FF2B5EF4-FFF2-40B4-BE49-F238E27FC236}">
                  <a16:creationId xmlns:a16="http://schemas.microsoft.com/office/drawing/2014/main" id="{5A6AD084-1684-90BF-B044-7101B68CB60F}"/>
                </a:ext>
              </a:extLst>
            </p:cNvPr>
            <p:cNvSpPr txBox="1"/>
            <p:nvPr/>
          </p:nvSpPr>
          <p:spPr>
            <a:xfrm>
              <a:off x="2282932" y="4376781"/>
              <a:ext cx="1746941" cy="246221"/>
            </a:xfrm>
            <a:prstGeom prst="rect">
              <a:avLst/>
            </a:prstGeom>
            <a:noFill/>
            <a:ln>
              <a:noFill/>
            </a:ln>
          </p:spPr>
          <p:txBody>
            <a:bodyPr wrap="square" rtlCol="0" anchor="ctr">
              <a:spAutoFit/>
            </a:bodyPr>
            <a:lstStyle/>
            <a:p>
              <a:r>
                <a:rPr lang="en-US" sz="1000" i="1" dirty="0">
                  <a:solidFill>
                    <a:schemeClr val="tx1">
                      <a:lumMod val="75000"/>
                      <a:lumOff val="25000"/>
                    </a:schemeClr>
                  </a:solidFill>
                  <a:latin typeface="Gotham" panose="02000504050000020004" pitchFamily="2" charset="0"/>
                </a:rPr>
                <a:t>Page Description</a:t>
              </a:r>
              <a:endParaRPr lang="en-US" sz="1100" i="1" dirty="0">
                <a:solidFill>
                  <a:schemeClr val="tx1">
                    <a:lumMod val="75000"/>
                    <a:lumOff val="25000"/>
                  </a:schemeClr>
                </a:solidFill>
                <a:latin typeface="Gotham" panose="02000504050000020004" pitchFamily="2" charset="0"/>
              </a:endParaRPr>
            </a:p>
          </p:txBody>
        </p:sp>
        <p:grpSp>
          <p:nvGrpSpPr>
            <p:cNvPr id="117" name="Group 116">
              <a:extLst>
                <a:ext uri="{FF2B5EF4-FFF2-40B4-BE49-F238E27FC236}">
                  <a16:creationId xmlns:a16="http://schemas.microsoft.com/office/drawing/2014/main" id="{ABBD54A7-762F-115E-6EF1-E5B7980D1B18}"/>
                </a:ext>
              </a:extLst>
            </p:cNvPr>
            <p:cNvGrpSpPr/>
            <p:nvPr/>
          </p:nvGrpSpPr>
          <p:grpSpPr>
            <a:xfrm>
              <a:off x="251460" y="5337792"/>
              <a:ext cx="11689078" cy="298486"/>
              <a:chOff x="251460" y="1333464"/>
              <a:chExt cx="11689078" cy="298486"/>
            </a:xfrm>
          </p:grpSpPr>
          <p:sp>
            <p:nvSpPr>
              <p:cNvPr id="120" name="Rectangle 119">
                <a:extLst>
                  <a:ext uri="{FF2B5EF4-FFF2-40B4-BE49-F238E27FC236}">
                    <a16:creationId xmlns:a16="http://schemas.microsoft.com/office/drawing/2014/main" id="{7950C760-6519-14F7-DBE9-D5B9A48E16B0}"/>
                  </a:ext>
                </a:extLst>
              </p:cNvPr>
              <p:cNvSpPr/>
              <p:nvPr/>
            </p:nvSpPr>
            <p:spPr>
              <a:xfrm>
                <a:off x="251461" y="1333464"/>
                <a:ext cx="2031470"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22" name="Rectangle 121">
                <a:extLst>
                  <a:ext uri="{FF2B5EF4-FFF2-40B4-BE49-F238E27FC236}">
                    <a16:creationId xmlns:a16="http://schemas.microsoft.com/office/drawing/2014/main" id="{DDE2DEA5-64A3-4FC4-98A8-68138CAB3C8D}"/>
                  </a:ext>
                </a:extLst>
              </p:cNvPr>
              <p:cNvSpPr/>
              <p:nvPr/>
            </p:nvSpPr>
            <p:spPr>
              <a:xfrm>
                <a:off x="2282931" y="1333464"/>
                <a:ext cx="9657607"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23" name="TextBox 122">
                <a:extLst>
                  <a:ext uri="{FF2B5EF4-FFF2-40B4-BE49-F238E27FC236}">
                    <a16:creationId xmlns:a16="http://schemas.microsoft.com/office/drawing/2014/main" id="{45F0D869-74F1-87D4-A5C9-AB66911E74CC}"/>
                  </a:ext>
                </a:extLst>
              </p:cNvPr>
              <p:cNvSpPr txBox="1"/>
              <p:nvPr/>
            </p:nvSpPr>
            <p:spPr>
              <a:xfrm>
                <a:off x="251460" y="1355749"/>
                <a:ext cx="2031472" cy="253916"/>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Gotham" panose="02000504050000020004" pitchFamily="2" charset="0"/>
                  </a:rPr>
                  <a:t>Interactive Visualization</a:t>
                </a:r>
                <a:endParaRPr lang="en-US" sz="1200" dirty="0">
                  <a:solidFill>
                    <a:schemeClr val="tx1">
                      <a:lumMod val="75000"/>
                      <a:lumOff val="25000"/>
                    </a:schemeClr>
                  </a:solidFill>
                  <a:latin typeface="Gotham" panose="02000504050000020004" pitchFamily="2" charset="0"/>
                </a:endParaRPr>
              </a:p>
            </p:txBody>
          </p:sp>
          <p:sp>
            <p:nvSpPr>
              <p:cNvPr id="125" name="TextBox 124">
                <a:extLst>
                  <a:ext uri="{FF2B5EF4-FFF2-40B4-BE49-F238E27FC236}">
                    <a16:creationId xmlns:a16="http://schemas.microsoft.com/office/drawing/2014/main" id="{E4087605-07EA-C954-ACC3-3C6392EA4D54}"/>
                  </a:ext>
                </a:extLst>
              </p:cNvPr>
              <p:cNvSpPr txBox="1"/>
              <p:nvPr/>
            </p:nvSpPr>
            <p:spPr>
              <a:xfrm>
                <a:off x="2239972" y="1359596"/>
                <a:ext cx="9611499" cy="246221"/>
              </a:xfrm>
              <a:prstGeom prst="rect">
                <a:avLst/>
              </a:prstGeom>
              <a:noFill/>
              <a:ln>
                <a:noFill/>
              </a:ln>
            </p:spPr>
            <p:txBody>
              <a:bodyPr wrap="square" rtlCol="0" anchor="ctr">
                <a:spAutoFit/>
              </a:bodyPr>
              <a:lstStyle/>
              <a:p>
                <a:r>
                  <a:rPr lang="en-US" sz="1000" dirty="0">
                    <a:solidFill>
                      <a:schemeClr val="tx1">
                        <a:lumMod val="75000"/>
                        <a:lumOff val="25000"/>
                      </a:schemeClr>
                    </a:solidFill>
                    <a:latin typeface="Gotham" panose="02000504050000020004" pitchFamily="2" charset="0"/>
                  </a:rPr>
                  <a:t>Interactive </a:t>
                </a:r>
                <a:r>
                  <a:rPr lang="en-US" sz="1000" dirty="0" err="1">
                    <a:solidFill>
                      <a:schemeClr val="tx1">
                        <a:lumMod val="75000"/>
                        <a:lumOff val="25000"/>
                      </a:schemeClr>
                    </a:solidFill>
                    <a:latin typeface="Gotham" panose="02000504050000020004" pitchFamily="2" charset="0"/>
                  </a:rPr>
                  <a:t>ggplot</a:t>
                </a:r>
                <a:r>
                  <a:rPr lang="en-US" sz="1000" dirty="0">
                    <a:solidFill>
                      <a:schemeClr val="tx1">
                        <a:lumMod val="75000"/>
                        <a:lumOff val="25000"/>
                      </a:schemeClr>
                    </a:solidFill>
                    <a:latin typeface="Gotham" panose="02000504050000020004" pitchFamily="2" charset="0"/>
                  </a:rPr>
                  <a:t> + </a:t>
                </a:r>
                <a:r>
                  <a:rPr lang="en-US" sz="1000" dirty="0" err="1">
                    <a:solidFill>
                      <a:schemeClr val="tx1">
                        <a:lumMod val="75000"/>
                        <a:lumOff val="25000"/>
                      </a:schemeClr>
                    </a:solidFill>
                    <a:latin typeface="Gotham" panose="02000504050000020004" pitchFamily="2" charset="0"/>
                  </a:rPr>
                  <a:t>plotly</a:t>
                </a:r>
                <a:r>
                  <a:rPr lang="en-US" sz="1000" dirty="0">
                    <a:solidFill>
                      <a:schemeClr val="tx1">
                        <a:lumMod val="75000"/>
                        <a:lumOff val="25000"/>
                      </a:schemeClr>
                    </a:solidFill>
                    <a:latin typeface="Gotham" panose="02000504050000020004" pitchFamily="2" charset="0"/>
                  </a:rPr>
                  <a:t> scatterplot with choice of variables &amp; customization of visualization parameters.</a:t>
                </a:r>
              </a:p>
            </p:txBody>
          </p:sp>
        </p:grpSp>
        <p:grpSp>
          <p:nvGrpSpPr>
            <p:cNvPr id="136" name="Group 135">
              <a:extLst>
                <a:ext uri="{FF2B5EF4-FFF2-40B4-BE49-F238E27FC236}">
                  <a16:creationId xmlns:a16="http://schemas.microsoft.com/office/drawing/2014/main" id="{EB1F4A4D-60C5-A957-4A39-EDBA34B5AD50}"/>
                </a:ext>
              </a:extLst>
            </p:cNvPr>
            <p:cNvGrpSpPr/>
            <p:nvPr/>
          </p:nvGrpSpPr>
          <p:grpSpPr>
            <a:xfrm>
              <a:off x="251460" y="4980284"/>
              <a:ext cx="11689078" cy="298486"/>
              <a:chOff x="251460" y="1333464"/>
              <a:chExt cx="11689078" cy="298486"/>
            </a:xfrm>
          </p:grpSpPr>
          <p:sp>
            <p:nvSpPr>
              <p:cNvPr id="137" name="Rectangle 136">
                <a:extLst>
                  <a:ext uri="{FF2B5EF4-FFF2-40B4-BE49-F238E27FC236}">
                    <a16:creationId xmlns:a16="http://schemas.microsoft.com/office/drawing/2014/main" id="{A9EFC534-5326-E90E-13BD-06725C1AC7CB}"/>
                  </a:ext>
                </a:extLst>
              </p:cNvPr>
              <p:cNvSpPr/>
              <p:nvPr/>
            </p:nvSpPr>
            <p:spPr>
              <a:xfrm>
                <a:off x="251461" y="1333464"/>
                <a:ext cx="2031470"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38" name="Rectangle 137">
                <a:extLst>
                  <a:ext uri="{FF2B5EF4-FFF2-40B4-BE49-F238E27FC236}">
                    <a16:creationId xmlns:a16="http://schemas.microsoft.com/office/drawing/2014/main" id="{0D0E7D7C-015E-5CE5-C873-621FE07DA66B}"/>
                  </a:ext>
                </a:extLst>
              </p:cNvPr>
              <p:cNvSpPr/>
              <p:nvPr/>
            </p:nvSpPr>
            <p:spPr>
              <a:xfrm>
                <a:off x="2282931" y="1333464"/>
                <a:ext cx="9657607"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39" name="TextBox 138">
                <a:extLst>
                  <a:ext uri="{FF2B5EF4-FFF2-40B4-BE49-F238E27FC236}">
                    <a16:creationId xmlns:a16="http://schemas.microsoft.com/office/drawing/2014/main" id="{8AE4507E-9D20-F0E2-D1CA-8E54887C0366}"/>
                  </a:ext>
                </a:extLst>
              </p:cNvPr>
              <p:cNvSpPr txBox="1"/>
              <p:nvPr/>
            </p:nvSpPr>
            <p:spPr>
              <a:xfrm>
                <a:off x="251460" y="1355749"/>
                <a:ext cx="2031472" cy="253916"/>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Gotham" panose="02000504050000020004" pitchFamily="2" charset="0"/>
                  </a:rPr>
                  <a:t>Data Exploration</a:t>
                </a:r>
                <a:endParaRPr lang="en-US" sz="1200" dirty="0">
                  <a:solidFill>
                    <a:schemeClr val="tx1">
                      <a:lumMod val="75000"/>
                      <a:lumOff val="25000"/>
                    </a:schemeClr>
                  </a:solidFill>
                  <a:latin typeface="Gotham" panose="02000504050000020004" pitchFamily="2" charset="0"/>
                </a:endParaRPr>
              </a:p>
            </p:txBody>
          </p:sp>
          <p:sp>
            <p:nvSpPr>
              <p:cNvPr id="140" name="TextBox 139">
                <a:extLst>
                  <a:ext uri="{FF2B5EF4-FFF2-40B4-BE49-F238E27FC236}">
                    <a16:creationId xmlns:a16="http://schemas.microsoft.com/office/drawing/2014/main" id="{411FD6D8-AC4F-FF4F-B4DB-F8C0F926FB7E}"/>
                  </a:ext>
                </a:extLst>
              </p:cNvPr>
              <p:cNvSpPr txBox="1"/>
              <p:nvPr/>
            </p:nvSpPr>
            <p:spPr>
              <a:xfrm>
                <a:off x="2239972" y="1359596"/>
                <a:ext cx="9611499" cy="246221"/>
              </a:xfrm>
              <a:prstGeom prst="rect">
                <a:avLst/>
              </a:prstGeom>
              <a:noFill/>
              <a:ln>
                <a:noFill/>
              </a:ln>
            </p:spPr>
            <p:txBody>
              <a:bodyPr wrap="square" rtlCol="0" anchor="ctr">
                <a:spAutoFit/>
              </a:bodyPr>
              <a:lstStyle/>
              <a:p>
                <a:r>
                  <a:rPr lang="en-US" sz="1000" dirty="0">
                    <a:solidFill>
                      <a:schemeClr val="tx1">
                        <a:lumMod val="75000"/>
                        <a:lumOff val="25000"/>
                      </a:schemeClr>
                    </a:solidFill>
                    <a:latin typeface="Gotham" panose="02000504050000020004" pitchFamily="2" charset="0"/>
                  </a:rPr>
                  <a:t>Various visualizations. Box plots, frequency plots, violin plots, correlation plot.</a:t>
                </a:r>
              </a:p>
            </p:txBody>
          </p:sp>
        </p:grpSp>
        <p:grpSp>
          <p:nvGrpSpPr>
            <p:cNvPr id="141" name="Group 140">
              <a:extLst>
                <a:ext uri="{FF2B5EF4-FFF2-40B4-BE49-F238E27FC236}">
                  <a16:creationId xmlns:a16="http://schemas.microsoft.com/office/drawing/2014/main" id="{69BA38A8-397A-ED3C-2D08-F3AA09EB223D}"/>
                </a:ext>
              </a:extLst>
            </p:cNvPr>
            <p:cNvGrpSpPr/>
            <p:nvPr/>
          </p:nvGrpSpPr>
          <p:grpSpPr>
            <a:xfrm>
              <a:off x="251460" y="4622776"/>
              <a:ext cx="11689078" cy="298486"/>
              <a:chOff x="251460" y="1333464"/>
              <a:chExt cx="11689078" cy="298486"/>
            </a:xfrm>
          </p:grpSpPr>
          <p:sp>
            <p:nvSpPr>
              <p:cNvPr id="142" name="Rectangle 141">
                <a:extLst>
                  <a:ext uri="{FF2B5EF4-FFF2-40B4-BE49-F238E27FC236}">
                    <a16:creationId xmlns:a16="http://schemas.microsoft.com/office/drawing/2014/main" id="{5A736778-43BF-1CB3-C2ED-14112F63A95B}"/>
                  </a:ext>
                </a:extLst>
              </p:cNvPr>
              <p:cNvSpPr/>
              <p:nvPr/>
            </p:nvSpPr>
            <p:spPr>
              <a:xfrm>
                <a:off x="251461" y="1333464"/>
                <a:ext cx="2031470"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43" name="Rectangle 142">
                <a:extLst>
                  <a:ext uri="{FF2B5EF4-FFF2-40B4-BE49-F238E27FC236}">
                    <a16:creationId xmlns:a16="http://schemas.microsoft.com/office/drawing/2014/main" id="{85FF9791-3FAC-8AFB-3AF6-74CAF7C45BAF}"/>
                  </a:ext>
                </a:extLst>
              </p:cNvPr>
              <p:cNvSpPr/>
              <p:nvPr/>
            </p:nvSpPr>
            <p:spPr>
              <a:xfrm>
                <a:off x="2282931" y="1333464"/>
                <a:ext cx="9657607"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44" name="TextBox 143">
                <a:extLst>
                  <a:ext uri="{FF2B5EF4-FFF2-40B4-BE49-F238E27FC236}">
                    <a16:creationId xmlns:a16="http://schemas.microsoft.com/office/drawing/2014/main" id="{0FD3233D-375C-A9A5-84B1-B0F48C2FBD57}"/>
                  </a:ext>
                </a:extLst>
              </p:cNvPr>
              <p:cNvSpPr txBox="1"/>
              <p:nvPr/>
            </p:nvSpPr>
            <p:spPr>
              <a:xfrm>
                <a:off x="251460" y="1355749"/>
                <a:ext cx="2031472" cy="253916"/>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Gotham" panose="02000504050000020004" pitchFamily="2" charset="0"/>
                  </a:rPr>
                  <a:t>Data Statistics</a:t>
                </a:r>
                <a:endParaRPr lang="en-US" sz="1200" dirty="0">
                  <a:solidFill>
                    <a:schemeClr val="tx1">
                      <a:lumMod val="75000"/>
                      <a:lumOff val="25000"/>
                    </a:schemeClr>
                  </a:solidFill>
                  <a:latin typeface="Gotham" panose="02000504050000020004" pitchFamily="2" charset="0"/>
                </a:endParaRPr>
              </a:p>
            </p:txBody>
          </p:sp>
          <p:sp>
            <p:nvSpPr>
              <p:cNvPr id="145" name="TextBox 144">
                <a:extLst>
                  <a:ext uri="{FF2B5EF4-FFF2-40B4-BE49-F238E27FC236}">
                    <a16:creationId xmlns:a16="http://schemas.microsoft.com/office/drawing/2014/main" id="{087BB617-B9EE-32DA-58E3-6390D5FDC901}"/>
                  </a:ext>
                </a:extLst>
              </p:cNvPr>
              <p:cNvSpPr txBox="1"/>
              <p:nvPr/>
            </p:nvSpPr>
            <p:spPr>
              <a:xfrm>
                <a:off x="2239972" y="1359596"/>
                <a:ext cx="9611499" cy="246221"/>
              </a:xfrm>
              <a:prstGeom prst="rect">
                <a:avLst/>
              </a:prstGeom>
              <a:noFill/>
              <a:ln>
                <a:noFill/>
              </a:ln>
            </p:spPr>
            <p:txBody>
              <a:bodyPr wrap="square" rtlCol="0" anchor="ctr">
                <a:spAutoFit/>
              </a:bodyPr>
              <a:lstStyle/>
              <a:p>
                <a:r>
                  <a:rPr lang="en-US" sz="1000" dirty="0">
                    <a:solidFill>
                      <a:schemeClr val="tx1">
                        <a:lumMod val="75000"/>
                        <a:lumOff val="25000"/>
                      </a:schemeClr>
                    </a:solidFill>
                    <a:latin typeface="Gotham" panose="02000504050000020004" pitchFamily="2" charset="0"/>
                  </a:rPr>
                  <a:t>General statistics of abalone dataset. Statistical tests including 2-sample t-test between sex measurements &amp; linear regression tests.</a:t>
                </a:r>
              </a:p>
            </p:txBody>
          </p:sp>
        </p:grpSp>
        <p:grpSp>
          <p:nvGrpSpPr>
            <p:cNvPr id="146" name="Group 145">
              <a:extLst>
                <a:ext uri="{FF2B5EF4-FFF2-40B4-BE49-F238E27FC236}">
                  <a16:creationId xmlns:a16="http://schemas.microsoft.com/office/drawing/2014/main" id="{E42906DA-D690-5040-9856-CCF70214C773}"/>
                </a:ext>
              </a:extLst>
            </p:cNvPr>
            <p:cNvGrpSpPr/>
            <p:nvPr/>
          </p:nvGrpSpPr>
          <p:grpSpPr>
            <a:xfrm>
              <a:off x="251460" y="5695299"/>
              <a:ext cx="11689078" cy="298486"/>
              <a:chOff x="251460" y="1333464"/>
              <a:chExt cx="11689078" cy="298486"/>
            </a:xfrm>
          </p:grpSpPr>
          <p:sp>
            <p:nvSpPr>
              <p:cNvPr id="147" name="Rectangle 146">
                <a:extLst>
                  <a:ext uri="{FF2B5EF4-FFF2-40B4-BE49-F238E27FC236}">
                    <a16:creationId xmlns:a16="http://schemas.microsoft.com/office/drawing/2014/main" id="{44AD71B6-EF6C-FF49-8071-64DB39E3806A}"/>
                  </a:ext>
                </a:extLst>
              </p:cNvPr>
              <p:cNvSpPr/>
              <p:nvPr/>
            </p:nvSpPr>
            <p:spPr>
              <a:xfrm>
                <a:off x="251461" y="1333464"/>
                <a:ext cx="2031470"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48" name="Rectangle 147">
                <a:extLst>
                  <a:ext uri="{FF2B5EF4-FFF2-40B4-BE49-F238E27FC236}">
                    <a16:creationId xmlns:a16="http://schemas.microsoft.com/office/drawing/2014/main" id="{D7A9AD0D-6BB5-1D6C-A45F-46BA9A4FE946}"/>
                  </a:ext>
                </a:extLst>
              </p:cNvPr>
              <p:cNvSpPr/>
              <p:nvPr/>
            </p:nvSpPr>
            <p:spPr>
              <a:xfrm>
                <a:off x="2282931" y="1333464"/>
                <a:ext cx="9657607"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49" name="TextBox 148">
                <a:extLst>
                  <a:ext uri="{FF2B5EF4-FFF2-40B4-BE49-F238E27FC236}">
                    <a16:creationId xmlns:a16="http://schemas.microsoft.com/office/drawing/2014/main" id="{A7CA16A6-097C-EBA8-9281-BF51C2BAAC82}"/>
                  </a:ext>
                </a:extLst>
              </p:cNvPr>
              <p:cNvSpPr txBox="1"/>
              <p:nvPr/>
            </p:nvSpPr>
            <p:spPr>
              <a:xfrm>
                <a:off x="251460" y="1355749"/>
                <a:ext cx="2031472" cy="253916"/>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Gotham" panose="02000504050000020004" pitchFamily="2" charset="0"/>
                  </a:rPr>
                  <a:t>Models</a:t>
                </a:r>
                <a:endParaRPr lang="en-US" sz="1200" dirty="0">
                  <a:solidFill>
                    <a:schemeClr val="tx1">
                      <a:lumMod val="75000"/>
                      <a:lumOff val="25000"/>
                    </a:schemeClr>
                  </a:solidFill>
                  <a:latin typeface="Gotham" panose="02000504050000020004" pitchFamily="2" charset="0"/>
                </a:endParaRPr>
              </a:p>
            </p:txBody>
          </p:sp>
          <p:sp>
            <p:nvSpPr>
              <p:cNvPr id="150" name="TextBox 149">
                <a:extLst>
                  <a:ext uri="{FF2B5EF4-FFF2-40B4-BE49-F238E27FC236}">
                    <a16:creationId xmlns:a16="http://schemas.microsoft.com/office/drawing/2014/main" id="{CCE9A862-155E-F76A-76C4-F8E730649895}"/>
                  </a:ext>
                </a:extLst>
              </p:cNvPr>
              <p:cNvSpPr txBox="1"/>
              <p:nvPr/>
            </p:nvSpPr>
            <p:spPr>
              <a:xfrm>
                <a:off x="2239972" y="1359596"/>
                <a:ext cx="9611499" cy="246221"/>
              </a:xfrm>
              <a:prstGeom prst="rect">
                <a:avLst/>
              </a:prstGeom>
              <a:noFill/>
              <a:ln>
                <a:noFill/>
              </a:ln>
            </p:spPr>
            <p:txBody>
              <a:bodyPr wrap="square" rtlCol="0" anchor="ctr">
                <a:spAutoFit/>
              </a:bodyPr>
              <a:lstStyle/>
              <a:p>
                <a:r>
                  <a:rPr lang="en-US" sz="1000" dirty="0">
                    <a:solidFill>
                      <a:schemeClr val="tx1">
                        <a:lumMod val="75000"/>
                        <a:lumOff val="25000"/>
                      </a:schemeClr>
                    </a:solidFill>
                    <a:latin typeface="Gotham" panose="02000504050000020004" pitchFamily="2" charset="0"/>
                  </a:rPr>
                  <a:t>Linear regression for age prediction with interactive prediction &amp; PCA on abalone dataset.</a:t>
                </a:r>
              </a:p>
            </p:txBody>
          </p:sp>
        </p:grpSp>
        <p:grpSp>
          <p:nvGrpSpPr>
            <p:cNvPr id="151" name="Group 150">
              <a:extLst>
                <a:ext uri="{FF2B5EF4-FFF2-40B4-BE49-F238E27FC236}">
                  <a16:creationId xmlns:a16="http://schemas.microsoft.com/office/drawing/2014/main" id="{EC1FCC17-340D-A35C-18E4-69ABAFEC7E25}"/>
                </a:ext>
              </a:extLst>
            </p:cNvPr>
            <p:cNvGrpSpPr/>
            <p:nvPr/>
          </p:nvGrpSpPr>
          <p:grpSpPr>
            <a:xfrm>
              <a:off x="251460" y="6052806"/>
              <a:ext cx="11689078" cy="298486"/>
              <a:chOff x="251460" y="1333464"/>
              <a:chExt cx="11689078" cy="298486"/>
            </a:xfrm>
          </p:grpSpPr>
          <p:sp>
            <p:nvSpPr>
              <p:cNvPr id="152" name="Rectangle 151">
                <a:extLst>
                  <a:ext uri="{FF2B5EF4-FFF2-40B4-BE49-F238E27FC236}">
                    <a16:creationId xmlns:a16="http://schemas.microsoft.com/office/drawing/2014/main" id="{648F9798-18F9-F9B7-3AC9-7B374A9787EB}"/>
                  </a:ext>
                </a:extLst>
              </p:cNvPr>
              <p:cNvSpPr/>
              <p:nvPr/>
            </p:nvSpPr>
            <p:spPr>
              <a:xfrm>
                <a:off x="251461" y="1333464"/>
                <a:ext cx="2031470" cy="298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53" name="Rectangle 152">
                <a:extLst>
                  <a:ext uri="{FF2B5EF4-FFF2-40B4-BE49-F238E27FC236}">
                    <a16:creationId xmlns:a16="http://schemas.microsoft.com/office/drawing/2014/main" id="{4E20A5B3-7FA6-D281-861B-E233004DAEAC}"/>
                  </a:ext>
                </a:extLst>
              </p:cNvPr>
              <p:cNvSpPr/>
              <p:nvPr/>
            </p:nvSpPr>
            <p:spPr>
              <a:xfrm>
                <a:off x="2282931" y="1333464"/>
                <a:ext cx="9657607" cy="2984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w="12700">
                    <a:solidFill>
                      <a:schemeClr val="accent2">
                        <a:lumMod val="75000"/>
                      </a:schemeClr>
                    </a:solidFill>
                  </a:ln>
                </a:endParaRPr>
              </a:p>
            </p:txBody>
          </p:sp>
          <p:sp>
            <p:nvSpPr>
              <p:cNvPr id="154" name="TextBox 153">
                <a:extLst>
                  <a:ext uri="{FF2B5EF4-FFF2-40B4-BE49-F238E27FC236}">
                    <a16:creationId xmlns:a16="http://schemas.microsoft.com/office/drawing/2014/main" id="{E4B29413-93B4-5445-6146-08A1889A18B2}"/>
                  </a:ext>
                </a:extLst>
              </p:cNvPr>
              <p:cNvSpPr txBox="1"/>
              <p:nvPr/>
            </p:nvSpPr>
            <p:spPr>
              <a:xfrm>
                <a:off x="251460" y="1355749"/>
                <a:ext cx="2031472" cy="253916"/>
              </a:xfrm>
              <a:prstGeom prst="rect">
                <a:avLst/>
              </a:prstGeom>
              <a:noFill/>
              <a:ln>
                <a:noFill/>
              </a:ln>
            </p:spPr>
            <p:txBody>
              <a:bodyPr wrap="square" rtlCol="0" anchor="ctr">
                <a:spAutoFit/>
              </a:bodyPr>
              <a:lstStyle/>
              <a:p>
                <a:pPr algn="r"/>
                <a:r>
                  <a:rPr lang="en-US" sz="1050" dirty="0">
                    <a:solidFill>
                      <a:schemeClr val="tx1">
                        <a:lumMod val="75000"/>
                        <a:lumOff val="25000"/>
                      </a:schemeClr>
                    </a:solidFill>
                    <a:latin typeface="Gotham" panose="02000504050000020004" pitchFamily="2" charset="0"/>
                  </a:rPr>
                  <a:t>Data</a:t>
                </a:r>
                <a:endParaRPr lang="en-US" sz="1200" dirty="0">
                  <a:solidFill>
                    <a:schemeClr val="tx1">
                      <a:lumMod val="75000"/>
                      <a:lumOff val="25000"/>
                    </a:schemeClr>
                  </a:solidFill>
                  <a:latin typeface="Gotham" panose="02000504050000020004" pitchFamily="2" charset="0"/>
                </a:endParaRPr>
              </a:p>
            </p:txBody>
          </p:sp>
          <p:sp>
            <p:nvSpPr>
              <p:cNvPr id="155" name="TextBox 154">
                <a:extLst>
                  <a:ext uri="{FF2B5EF4-FFF2-40B4-BE49-F238E27FC236}">
                    <a16:creationId xmlns:a16="http://schemas.microsoft.com/office/drawing/2014/main" id="{CC2558FE-0078-1010-5362-9003261E8DF7}"/>
                  </a:ext>
                </a:extLst>
              </p:cNvPr>
              <p:cNvSpPr txBox="1"/>
              <p:nvPr/>
            </p:nvSpPr>
            <p:spPr>
              <a:xfrm>
                <a:off x="2239972" y="1359596"/>
                <a:ext cx="9611499" cy="246221"/>
              </a:xfrm>
              <a:prstGeom prst="rect">
                <a:avLst/>
              </a:prstGeom>
              <a:noFill/>
              <a:ln>
                <a:noFill/>
              </a:ln>
            </p:spPr>
            <p:txBody>
              <a:bodyPr wrap="square" rtlCol="0" anchor="ctr">
                <a:spAutoFit/>
              </a:bodyPr>
              <a:lstStyle/>
              <a:p>
                <a:r>
                  <a:rPr lang="en-US" sz="1000" dirty="0">
                    <a:solidFill>
                      <a:schemeClr val="tx1">
                        <a:lumMod val="75000"/>
                        <a:lumOff val="25000"/>
                      </a:schemeClr>
                    </a:solidFill>
                    <a:latin typeface="Gotham" panose="02000504050000020004" pitchFamily="2" charset="0"/>
                  </a:rPr>
                  <a:t>Interactive data table.</a:t>
                </a:r>
              </a:p>
            </p:txBody>
          </p:sp>
        </p:grpSp>
      </p:grpSp>
    </p:spTree>
    <p:extLst>
      <p:ext uri="{BB962C8B-B14F-4D97-AF65-F5344CB8AC3E}">
        <p14:creationId xmlns:p14="http://schemas.microsoft.com/office/powerpoint/2010/main" val="210757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Data Statistics</a:t>
            </a:r>
            <a:endParaRPr lang="en-US" sz="3200" b="1" dirty="0">
              <a:solidFill>
                <a:schemeClr val="tx1">
                  <a:lumMod val="75000"/>
                  <a:lumOff val="25000"/>
                </a:schemeClr>
              </a:solidFill>
              <a:latin typeface="Gotham" panose="02000504050000020004" pitchFamily="2" charset="0"/>
            </a:endParaRPr>
          </a:p>
        </p:txBody>
      </p:sp>
      <p:grpSp>
        <p:nvGrpSpPr>
          <p:cNvPr id="40" name="Group 39">
            <a:extLst>
              <a:ext uri="{FF2B5EF4-FFF2-40B4-BE49-F238E27FC236}">
                <a16:creationId xmlns:a16="http://schemas.microsoft.com/office/drawing/2014/main" id="{D3FEAA26-C46B-17F7-0538-82161FB78284}"/>
              </a:ext>
            </a:extLst>
          </p:cNvPr>
          <p:cNvGrpSpPr/>
          <p:nvPr/>
        </p:nvGrpSpPr>
        <p:grpSpPr>
          <a:xfrm>
            <a:off x="251459" y="1016000"/>
            <a:ext cx="5253990" cy="2468146"/>
            <a:chOff x="251459" y="1016000"/>
            <a:chExt cx="5253990" cy="2468146"/>
          </a:xfrm>
        </p:grpSpPr>
        <p:sp>
          <p:nvSpPr>
            <p:cNvPr id="18" name="Rectangle 17">
              <a:extLst>
                <a:ext uri="{FF2B5EF4-FFF2-40B4-BE49-F238E27FC236}">
                  <a16:creationId xmlns:a16="http://schemas.microsoft.com/office/drawing/2014/main" id="{7094046B-BBE4-DCBA-257E-00AEF1DF80D1}"/>
                </a:ext>
              </a:extLst>
            </p:cNvPr>
            <p:cNvSpPr/>
            <p:nvPr/>
          </p:nvSpPr>
          <p:spPr>
            <a:xfrm>
              <a:off x="251460" y="1344497"/>
              <a:ext cx="5253989" cy="21396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3159B1-A383-6B93-7BDA-84702F3C175A}"/>
                </a:ext>
              </a:extLst>
            </p:cNvPr>
            <p:cNvPicPr>
              <a:picLocks noChangeAspect="1"/>
            </p:cNvPicPr>
            <p:nvPr/>
          </p:nvPicPr>
          <p:blipFill>
            <a:blip r:embed="rId2"/>
            <a:stretch>
              <a:fillRect/>
            </a:stretch>
          </p:blipFill>
          <p:spPr>
            <a:xfrm>
              <a:off x="356641" y="1431316"/>
              <a:ext cx="5043265" cy="1978594"/>
            </a:xfrm>
            <a:prstGeom prst="rect">
              <a:avLst/>
            </a:prstGeom>
          </p:spPr>
        </p:pic>
        <p:sp>
          <p:nvSpPr>
            <p:cNvPr id="33" name="Rectangle 32">
              <a:extLst>
                <a:ext uri="{FF2B5EF4-FFF2-40B4-BE49-F238E27FC236}">
                  <a16:creationId xmlns:a16="http://schemas.microsoft.com/office/drawing/2014/main" id="{29D788F1-56B3-8CAE-4821-4D8B0D6C6853}"/>
                </a:ext>
              </a:extLst>
            </p:cNvPr>
            <p:cNvSpPr/>
            <p:nvPr/>
          </p:nvSpPr>
          <p:spPr>
            <a:xfrm>
              <a:off x="251461" y="1016000"/>
              <a:ext cx="5253988"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E9FEFD-50EC-F9C5-AE30-0A993BF1C4C8}"/>
                </a:ext>
              </a:extLst>
            </p:cNvPr>
            <p:cNvSpPr txBox="1"/>
            <p:nvPr/>
          </p:nvSpPr>
          <p:spPr>
            <a:xfrm>
              <a:off x="251459" y="1038435"/>
              <a:ext cx="5232768"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Summary Statistics</a:t>
              </a:r>
              <a:endParaRPr lang="en-US" b="1" dirty="0">
                <a:solidFill>
                  <a:schemeClr val="tx1">
                    <a:lumMod val="75000"/>
                    <a:lumOff val="25000"/>
                  </a:schemeClr>
                </a:solidFill>
                <a:latin typeface="Gotham" panose="02000504050000020004" pitchFamily="2" charset="0"/>
              </a:endParaRPr>
            </a:p>
          </p:txBody>
        </p:sp>
      </p:grpSp>
      <p:grpSp>
        <p:nvGrpSpPr>
          <p:cNvPr id="41" name="Group 40">
            <a:extLst>
              <a:ext uri="{FF2B5EF4-FFF2-40B4-BE49-F238E27FC236}">
                <a16:creationId xmlns:a16="http://schemas.microsoft.com/office/drawing/2014/main" id="{721965EF-4855-BA88-D980-7F6668ACE685}"/>
              </a:ext>
            </a:extLst>
          </p:cNvPr>
          <p:cNvGrpSpPr/>
          <p:nvPr/>
        </p:nvGrpSpPr>
        <p:grpSpPr>
          <a:xfrm>
            <a:off x="5985613" y="1016000"/>
            <a:ext cx="5037754" cy="2468146"/>
            <a:chOff x="5985613" y="1016000"/>
            <a:chExt cx="5037754" cy="2468146"/>
          </a:xfrm>
        </p:grpSpPr>
        <p:sp>
          <p:nvSpPr>
            <p:cNvPr id="19" name="Rectangle 18">
              <a:extLst>
                <a:ext uri="{FF2B5EF4-FFF2-40B4-BE49-F238E27FC236}">
                  <a16:creationId xmlns:a16="http://schemas.microsoft.com/office/drawing/2014/main" id="{D9DC85CB-F8CD-E843-584D-FE9ED0688310}"/>
                </a:ext>
              </a:extLst>
            </p:cNvPr>
            <p:cNvSpPr/>
            <p:nvPr/>
          </p:nvSpPr>
          <p:spPr>
            <a:xfrm>
              <a:off x="5985613" y="1344498"/>
              <a:ext cx="5037754" cy="213964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F27685-237F-3002-1C7A-37159239EF15}"/>
                </a:ext>
              </a:extLst>
            </p:cNvPr>
            <p:cNvPicPr>
              <a:picLocks noChangeAspect="1"/>
            </p:cNvPicPr>
            <p:nvPr/>
          </p:nvPicPr>
          <p:blipFill>
            <a:blip r:embed="rId3"/>
            <a:stretch>
              <a:fillRect/>
            </a:stretch>
          </p:blipFill>
          <p:spPr>
            <a:xfrm>
              <a:off x="6103900" y="1428738"/>
              <a:ext cx="2019136" cy="1972877"/>
            </a:xfrm>
            <a:prstGeom prst="rect">
              <a:avLst/>
            </a:prstGeom>
          </p:spPr>
        </p:pic>
        <p:pic>
          <p:nvPicPr>
            <p:cNvPr id="21" name="Picture 20">
              <a:extLst>
                <a:ext uri="{FF2B5EF4-FFF2-40B4-BE49-F238E27FC236}">
                  <a16:creationId xmlns:a16="http://schemas.microsoft.com/office/drawing/2014/main" id="{ABA67247-0861-0C5E-06D0-07DEC5109AD0}"/>
                </a:ext>
              </a:extLst>
            </p:cNvPr>
            <p:cNvPicPr>
              <a:picLocks noChangeAspect="1"/>
            </p:cNvPicPr>
            <p:nvPr/>
          </p:nvPicPr>
          <p:blipFill>
            <a:blip r:embed="rId4"/>
            <a:stretch>
              <a:fillRect/>
            </a:stretch>
          </p:blipFill>
          <p:spPr>
            <a:xfrm>
              <a:off x="8160004" y="1428736"/>
              <a:ext cx="2753475" cy="1972879"/>
            </a:xfrm>
            <a:prstGeom prst="rect">
              <a:avLst/>
            </a:prstGeom>
          </p:spPr>
        </p:pic>
        <p:sp>
          <p:nvSpPr>
            <p:cNvPr id="34" name="Rectangle 33">
              <a:extLst>
                <a:ext uri="{FF2B5EF4-FFF2-40B4-BE49-F238E27FC236}">
                  <a16:creationId xmlns:a16="http://schemas.microsoft.com/office/drawing/2014/main" id="{4791B7B0-215F-3329-A456-91A39D6B1DD7}"/>
                </a:ext>
              </a:extLst>
            </p:cNvPr>
            <p:cNvSpPr/>
            <p:nvPr/>
          </p:nvSpPr>
          <p:spPr>
            <a:xfrm>
              <a:off x="5985613" y="1016000"/>
              <a:ext cx="5037754"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2E4345A-C794-0591-9611-E80AB86FB4FB}"/>
                </a:ext>
              </a:extLst>
            </p:cNvPr>
            <p:cNvSpPr txBox="1"/>
            <p:nvPr/>
          </p:nvSpPr>
          <p:spPr>
            <a:xfrm>
              <a:off x="5985613" y="1038435"/>
              <a:ext cx="5037754"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2-Sample t-tests</a:t>
              </a:r>
              <a:endParaRPr lang="en-US" b="1" dirty="0">
                <a:solidFill>
                  <a:schemeClr val="tx1">
                    <a:lumMod val="75000"/>
                    <a:lumOff val="25000"/>
                  </a:schemeClr>
                </a:solidFill>
                <a:latin typeface="Gotham" panose="02000504050000020004" pitchFamily="2" charset="0"/>
              </a:endParaRPr>
            </a:p>
          </p:txBody>
        </p:sp>
      </p:grpSp>
      <p:grpSp>
        <p:nvGrpSpPr>
          <p:cNvPr id="39" name="Group 38">
            <a:extLst>
              <a:ext uri="{FF2B5EF4-FFF2-40B4-BE49-F238E27FC236}">
                <a16:creationId xmlns:a16="http://schemas.microsoft.com/office/drawing/2014/main" id="{5A6F5331-0661-E3A4-1792-FB8AD4D7226E}"/>
              </a:ext>
            </a:extLst>
          </p:cNvPr>
          <p:cNvGrpSpPr/>
          <p:nvPr/>
        </p:nvGrpSpPr>
        <p:grpSpPr>
          <a:xfrm>
            <a:off x="251459" y="3700768"/>
            <a:ext cx="8016241" cy="2286756"/>
            <a:chOff x="251459" y="3720557"/>
            <a:chExt cx="8555991" cy="2440728"/>
          </a:xfrm>
        </p:grpSpPr>
        <p:sp>
          <p:nvSpPr>
            <p:cNvPr id="25" name="Rectangle 24">
              <a:extLst>
                <a:ext uri="{FF2B5EF4-FFF2-40B4-BE49-F238E27FC236}">
                  <a16:creationId xmlns:a16="http://schemas.microsoft.com/office/drawing/2014/main" id="{A6B9A423-3BF9-6F47-9D7D-9460D360CCD4}"/>
                </a:ext>
              </a:extLst>
            </p:cNvPr>
            <p:cNvSpPr/>
            <p:nvPr/>
          </p:nvSpPr>
          <p:spPr>
            <a:xfrm>
              <a:off x="251460" y="4019710"/>
              <a:ext cx="8555990" cy="2141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2ED3393-8EC4-D883-8371-CA133E70C1A0}"/>
                </a:ext>
              </a:extLst>
            </p:cNvPr>
            <p:cNvPicPr>
              <a:picLocks noChangeAspect="1"/>
            </p:cNvPicPr>
            <p:nvPr/>
          </p:nvPicPr>
          <p:blipFill rotWithShape="1">
            <a:blip r:embed="rId5"/>
            <a:srcRect l="60156" r="469"/>
            <a:stretch/>
          </p:blipFill>
          <p:spPr>
            <a:xfrm>
              <a:off x="5216626" y="4107700"/>
              <a:ext cx="3466353" cy="1961081"/>
            </a:xfrm>
            <a:prstGeom prst="rect">
              <a:avLst/>
            </a:prstGeom>
          </p:spPr>
        </p:pic>
        <p:pic>
          <p:nvPicPr>
            <p:cNvPr id="30" name="Picture 29">
              <a:extLst>
                <a:ext uri="{FF2B5EF4-FFF2-40B4-BE49-F238E27FC236}">
                  <a16:creationId xmlns:a16="http://schemas.microsoft.com/office/drawing/2014/main" id="{AF5B0518-9EA8-8105-B2E1-962163BECCF4}"/>
                </a:ext>
              </a:extLst>
            </p:cNvPr>
            <p:cNvPicPr>
              <a:picLocks noChangeAspect="1"/>
            </p:cNvPicPr>
            <p:nvPr/>
          </p:nvPicPr>
          <p:blipFill rotWithShape="1">
            <a:blip r:embed="rId5"/>
            <a:srcRect l="25885" r="43177"/>
            <a:stretch/>
          </p:blipFill>
          <p:spPr>
            <a:xfrm>
              <a:off x="2414368" y="4099880"/>
              <a:ext cx="2734422" cy="1968900"/>
            </a:xfrm>
            <a:prstGeom prst="rect">
              <a:avLst/>
            </a:prstGeom>
          </p:spPr>
        </p:pic>
        <p:pic>
          <p:nvPicPr>
            <p:cNvPr id="31" name="Picture 30">
              <a:extLst>
                <a:ext uri="{FF2B5EF4-FFF2-40B4-BE49-F238E27FC236}">
                  <a16:creationId xmlns:a16="http://schemas.microsoft.com/office/drawing/2014/main" id="{F43284B9-7DB6-B4C8-D641-BC316E134C8E}"/>
                </a:ext>
              </a:extLst>
            </p:cNvPr>
            <p:cNvPicPr>
              <a:picLocks noChangeAspect="1"/>
            </p:cNvPicPr>
            <p:nvPr/>
          </p:nvPicPr>
          <p:blipFill rotWithShape="1">
            <a:blip r:embed="rId5"/>
            <a:srcRect r="77292"/>
            <a:stretch/>
          </p:blipFill>
          <p:spPr>
            <a:xfrm>
              <a:off x="353609" y="4093713"/>
              <a:ext cx="2013370" cy="1975067"/>
            </a:xfrm>
            <a:prstGeom prst="rect">
              <a:avLst/>
            </a:prstGeom>
          </p:spPr>
        </p:pic>
        <p:sp>
          <p:nvSpPr>
            <p:cNvPr id="35" name="Rectangle 34">
              <a:extLst>
                <a:ext uri="{FF2B5EF4-FFF2-40B4-BE49-F238E27FC236}">
                  <a16:creationId xmlns:a16="http://schemas.microsoft.com/office/drawing/2014/main" id="{FC03A3A9-E1CF-F2E2-EF27-86C6D0AE933F}"/>
                </a:ext>
              </a:extLst>
            </p:cNvPr>
            <p:cNvSpPr/>
            <p:nvPr/>
          </p:nvSpPr>
          <p:spPr>
            <a:xfrm>
              <a:off x="251460" y="3720557"/>
              <a:ext cx="8555990"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EA8DF7A-7DCB-1CEC-A27B-08854644C4E9}"/>
                </a:ext>
              </a:extLst>
            </p:cNvPr>
            <p:cNvSpPr txBox="1"/>
            <p:nvPr/>
          </p:nvSpPr>
          <p:spPr>
            <a:xfrm>
              <a:off x="251459" y="3741941"/>
              <a:ext cx="8555990"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Linear Regression (Linear Fit Test)</a:t>
              </a:r>
              <a:endParaRPr lang="en-US" b="1" dirty="0">
                <a:solidFill>
                  <a:schemeClr val="tx1">
                    <a:lumMod val="75000"/>
                    <a:lumOff val="25000"/>
                  </a:schemeClr>
                </a:solidFill>
                <a:latin typeface="Gotham" panose="02000504050000020004" pitchFamily="2" charset="0"/>
              </a:endParaRPr>
            </a:p>
          </p:txBody>
        </p:sp>
      </p:grpSp>
      <p:sp>
        <p:nvSpPr>
          <p:cNvPr id="42" name="TextBox 41">
            <a:extLst>
              <a:ext uri="{FF2B5EF4-FFF2-40B4-BE49-F238E27FC236}">
                <a16:creationId xmlns:a16="http://schemas.microsoft.com/office/drawing/2014/main" id="{6783E1FC-EB9D-1D73-B056-02ED266E84E2}"/>
              </a:ext>
            </a:extLst>
          </p:cNvPr>
          <p:cNvSpPr txBox="1">
            <a:spLocks/>
          </p:cNvSpPr>
          <p:nvPr/>
        </p:nvSpPr>
        <p:spPr>
          <a:xfrm>
            <a:off x="8363404" y="3700471"/>
            <a:ext cx="3673710" cy="3011479"/>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2-sample t-tests help to measure population differences between gender categories for numeric variables</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Linear fit tests allow measurement of how good a linear fit is between any independent variables and any dependent variable</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Linear fit includes a distribution of the residuals of the linear model</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Helpful page for getting quick insights about the data and answering some questions about the data</a:t>
            </a:r>
          </a:p>
        </p:txBody>
      </p:sp>
    </p:spTree>
    <p:extLst>
      <p:ext uri="{BB962C8B-B14F-4D97-AF65-F5344CB8AC3E}">
        <p14:creationId xmlns:p14="http://schemas.microsoft.com/office/powerpoint/2010/main" val="210060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Data Exploration</a:t>
            </a:r>
            <a:endParaRPr lang="en-US" sz="3200" b="1" dirty="0">
              <a:solidFill>
                <a:schemeClr val="tx1">
                  <a:lumMod val="75000"/>
                  <a:lumOff val="25000"/>
                </a:schemeClr>
              </a:solidFill>
              <a:latin typeface="Gotham" panose="02000504050000020004" pitchFamily="2" charset="0"/>
            </a:endParaRPr>
          </a:p>
        </p:txBody>
      </p:sp>
      <p:sp>
        <p:nvSpPr>
          <p:cNvPr id="42" name="TextBox 41">
            <a:extLst>
              <a:ext uri="{FF2B5EF4-FFF2-40B4-BE49-F238E27FC236}">
                <a16:creationId xmlns:a16="http://schemas.microsoft.com/office/drawing/2014/main" id="{6783E1FC-EB9D-1D73-B056-02ED266E84E2}"/>
              </a:ext>
            </a:extLst>
          </p:cNvPr>
          <p:cNvSpPr txBox="1">
            <a:spLocks/>
          </p:cNvSpPr>
          <p:nvPr/>
        </p:nvSpPr>
        <p:spPr>
          <a:xfrm>
            <a:off x="7477577" y="3780862"/>
            <a:ext cx="4326684" cy="2755601"/>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This page focuses on different visualizations of the data</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Each plot has its own set of options</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For box, frequency, and violin plots, you can look at plots for abalone dimension, weights, and age by gender</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For the frequency plots, either a histogram or an area plot can be plotted</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For the correlation plot, the user can specify which correlation method they want to use (Pearson, Spearman, Kendall)</a:t>
            </a:r>
          </a:p>
        </p:txBody>
      </p:sp>
      <p:grpSp>
        <p:nvGrpSpPr>
          <p:cNvPr id="57" name="Group 56">
            <a:extLst>
              <a:ext uri="{FF2B5EF4-FFF2-40B4-BE49-F238E27FC236}">
                <a16:creationId xmlns:a16="http://schemas.microsoft.com/office/drawing/2014/main" id="{B3983DF7-8F44-7D66-D764-9954EC28854F}"/>
              </a:ext>
            </a:extLst>
          </p:cNvPr>
          <p:cNvGrpSpPr/>
          <p:nvPr/>
        </p:nvGrpSpPr>
        <p:grpSpPr>
          <a:xfrm>
            <a:off x="251459" y="1016000"/>
            <a:ext cx="3698241" cy="2598718"/>
            <a:chOff x="251459" y="1016000"/>
            <a:chExt cx="3698241" cy="2598718"/>
          </a:xfrm>
        </p:grpSpPr>
        <p:sp>
          <p:nvSpPr>
            <p:cNvPr id="18" name="Rectangle 17">
              <a:extLst>
                <a:ext uri="{FF2B5EF4-FFF2-40B4-BE49-F238E27FC236}">
                  <a16:creationId xmlns:a16="http://schemas.microsoft.com/office/drawing/2014/main" id="{7094046B-BBE4-DCBA-257E-00AEF1DF80D1}"/>
                </a:ext>
              </a:extLst>
            </p:cNvPr>
            <p:cNvSpPr/>
            <p:nvPr/>
          </p:nvSpPr>
          <p:spPr>
            <a:xfrm>
              <a:off x="251461" y="1344497"/>
              <a:ext cx="3698239" cy="227022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88F1-56B3-8CAE-4821-4D8B0D6C6853}"/>
                </a:ext>
              </a:extLst>
            </p:cNvPr>
            <p:cNvSpPr/>
            <p:nvPr/>
          </p:nvSpPr>
          <p:spPr>
            <a:xfrm>
              <a:off x="251461" y="1016000"/>
              <a:ext cx="369823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E9FEFD-50EC-F9C5-AE30-0A993BF1C4C8}"/>
                </a:ext>
              </a:extLst>
            </p:cNvPr>
            <p:cNvSpPr txBox="1"/>
            <p:nvPr/>
          </p:nvSpPr>
          <p:spPr>
            <a:xfrm>
              <a:off x="251459" y="1038435"/>
              <a:ext cx="17043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Box Plots</a:t>
              </a:r>
              <a:endParaRPr lang="en-US" b="1" dirty="0">
                <a:solidFill>
                  <a:schemeClr val="tx1">
                    <a:lumMod val="75000"/>
                    <a:lumOff val="25000"/>
                  </a:schemeClr>
                </a:solidFill>
                <a:latin typeface="Gotham" panose="02000504050000020004" pitchFamily="2" charset="0"/>
              </a:endParaRPr>
            </a:p>
          </p:txBody>
        </p:sp>
        <p:pic>
          <p:nvPicPr>
            <p:cNvPr id="3" name="Picture 2">
              <a:extLst>
                <a:ext uri="{FF2B5EF4-FFF2-40B4-BE49-F238E27FC236}">
                  <a16:creationId xmlns:a16="http://schemas.microsoft.com/office/drawing/2014/main" id="{D5F4A77B-0587-37B1-FDE4-BA7DC720E85C}"/>
                </a:ext>
              </a:extLst>
            </p:cNvPr>
            <p:cNvPicPr>
              <a:picLocks noChangeAspect="1"/>
            </p:cNvPicPr>
            <p:nvPr/>
          </p:nvPicPr>
          <p:blipFill>
            <a:blip r:embed="rId2"/>
            <a:stretch>
              <a:fillRect/>
            </a:stretch>
          </p:blipFill>
          <p:spPr>
            <a:xfrm>
              <a:off x="330261" y="1418396"/>
              <a:ext cx="3524189" cy="2112189"/>
            </a:xfrm>
            <a:prstGeom prst="rect">
              <a:avLst/>
            </a:prstGeom>
          </p:spPr>
        </p:pic>
      </p:grpSp>
      <p:grpSp>
        <p:nvGrpSpPr>
          <p:cNvPr id="56" name="Group 55">
            <a:extLst>
              <a:ext uri="{FF2B5EF4-FFF2-40B4-BE49-F238E27FC236}">
                <a16:creationId xmlns:a16="http://schemas.microsoft.com/office/drawing/2014/main" id="{B61DFC88-5906-301D-16A1-8B30F67F1A75}"/>
              </a:ext>
            </a:extLst>
          </p:cNvPr>
          <p:cNvGrpSpPr/>
          <p:nvPr/>
        </p:nvGrpSpPr>
        <p:grpSpPr>
          <a:xfrm>
            <a:off x="4060250" y="1014285"/>
            <a:ext cx="4334307" cy="2598720"/>
            <a:chOff x="4028500" y="1014285"/>
            <a:chExt cx="4334307" cy="2598720"/>
          </a:xfrm>
        </p:grpSpPr>
        <p:sp>
          <p:nvSpPr>
            <p:cNvPr id="26" name="Rectangle 25">
              <a:extLst>
                <a:ext uri="{FF2B5EF4-FFF2-40B4-BE49-F238E27FC236}">
                  <a16:creationId xmlns:a16="http://schemas.microsoft.com/office/drawing/2014/main" id="{B2833079-17D0-237B-E3F0-FBA784542F41}"/>
                </a:ext>
              </a:extLst>
            </p:cNvPr>
            <p:cNvSpPr/>
            <p:nvPr/>
          </p:nvSpPr>
          <p:spPr>
            <a:xfrm>
              <a:off x="4036122" y="1342783"/>
              <a:ext cx="4326685" cy="22702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902EB4-FEF8-8300-FA81-49E1AFCF7CFD}"/>
                </a:ext>
              </a:extLst>
            </p:cNvPr>
            <p:cNvSpPr/>
            <p:nvPr/>
          </p:nvSpPr>
          <p:spPr>
            <a:xfrm>
              <a:off x="4036122" y="1014285"/>
              <a:ext cx="4326685"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EDCCA40-1D1F-1F57-D8A4-F3A511C19A4C}"/>
                </a:ext>
              </a:extLst>
            </p:cNvPr>
            <p:cNvSpPr txBox="1"/>
            <p:nvPr/>
          </p:nvSpPr>
          <p:spPr>
            <a:xfrm>
              <a:off x="4028500" y="1036720"/>
              <a:ext cx="28600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Frequency Plots</a:t>
              </a:r>
              <a:endParaRPr lang="en-US" b="1" dirty="0">
                <a:solidFill>
                  <a:schemeClr val="tx1">
                    <a:lumMod val="75000"/>
                    <a:lumOff val="25000"/>
                  </a:schemeClr>
                </a:solidFill>
                <a:latin typeface="Gotham" panose="02000504050000020004" pitchFamily="2" charset="0"/>
              </a:endParaRPr>
            </a:p>
          </p:txBody>
        </p:sp>
        <p:pic>
          <p:nvPicPr>
            <p:cNvPr id="6" name="Picture 5">
              <a:extLst>
                <a:ext uri="{FF2B5EF4-FFF2-40B4-BE49-F238E27FC236}">
                  <a16:creationId xmlns:a16="http://schemas.microsoft.com/office/drawing/2014/main" id="{1AA4898F-449C-56CB-8526-881A1072A087}"/>
                </a:ext>
              </a:extLst>
            </p:cNvPr>
            <p:cNvPicPr>
              <a:picLocks noChangeAspect="1"/>
            </p:cNvPicPr>
            <p:nvPr/>
          </p:nvPicPr>
          <p:blipFill>
            <a:blip r:embed="rId3"/>
            <a:stretch>
              <a:fillRect/>
            </a:stretch>
          </p:blipFill>
          <p:spPr>
            <a:xfrm>
              <a:off x="4143754" y="1418396"/>
              <a:ext cx="4112676" cy="2112189"/>
            </a:xfrm>
            <a:prstGeom prst="rect">
              <a:avLst/>
            </a:prstGeom>
          </p:spPr>
        </p:pic>
      </p:grpSp>
      <p:grpSp>
        <p:nvGrpSpPr>
          <p:cNvPr id="55" name="Group 54">
            <a:extLst>
              <a:ext uri="{FF2B5EF4-FFF2-40B4-BE49-F238E27FC236}">
                <a16:creationId xmlns:a16="http://schemas.microsoft.com/office/drawing/2014/main" id="{85D6D749-084C-E6F0-CFC1-727C80AC0590}"/>
              </a:ext>
            </a:extLst>
          </p:cNvPr>
          <p:cNvGrpSpPr/>
          <p:nvPr/>
        </p:nvGrpSpPr>
        <p:grpSpPr>
          <a:xfrm>
            <a:off x="4501528" y="3708243"/>
            <a:ext cx="2860041" cy="2828220"/>
            <a:chOff x="243837" y="3708243"/>
            <a:chExt cx="2860041" cy="2828220"/>
          </a:xfrm>
        </p:grpSpPr>
        <p:sp>
          <p:nvSpPr>
            <p:cNvPr id="43" name="Rectangle 42">
              <a:extLst>
                <a:ext uri="{FF2B5EF4-FFF2-40B4-BE49-F238E27FC236}">
                  <a16:creationId xmlns:a16="http://schemas.microsoft.com/office/drawing/2014/main" id="{D15F5A09-D845-5C22-5A3C-6491EDE1BA43}"/>
                </a:ext>
              </a:extLst>
            </p:cNvPr>
            <p:cNvSpPr/>
            <p:nvPr/>
          </p:nvSpPr>
          <p:spPr>
            <a:xfrm>
              <a:off x="251459" y="4036741"/>
              <a:ext cx="2752091" cy="24997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52E906-D7B5-0669-8CBC-81EEB643A2A5}"/>
                </a:ext>
              </a:extLst>
            </p:cNvPr>
            <p:cNvSpPr/>
            <p:nvPr/>
          </p:nvSpPr>
          <p:spPr>
            <a:xfrm>
              <a:off x="251459" y="3708243"/>
              <a:ext cx="2752091"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3984EC8-394A-E96F-9156-CB6708196DB0}"/>
                </a:ext>
              </a:extLst>
            </p:cNvPr>
            <p:cNvSpPr txBox="1"/>
            <p:nvPr/>
          </p:nvSpPr>
          <p:spPr>
            <a:xfrm>
              <a:off x="243837" y="3730678"/>
              <a:ext cx="28600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Correlation Plot</a:t>
              </a:r>
              <a:endParaRPr lang="en-US" b="1" dirty="0">
                <a:solidFill>
                  <a:schemeClr val="tx1">
                    <a:lumMod val="75000"/>
                    <a:lumOff val="25000"/>
                  </a:schemeClr>
                </a:solidFill>
                <a:latin typeface="Gotham" panose="02000504050000020004" pitchFamily="2" charset="0"/>
              </a:endParaRPr>
            </a:p>
          </p:txBody>
        </p:sp>
        <p:pic>
          <p:nvPicPr>
            <p:cNvPr id="8" name="Picture 7">
              <a:extLst>
                <a:ext uri="{FF2B5EF4-FFF2-40B4-BE49-F238E27FC236}">
                  <a16:creationId xmlns:a16="http://schemas.microsoft.com/office/drawing/2014/main" id="{838BA59F-53CB-6F52-14B8-22E3DA2DB49B}"/>
                </a:ext>
              </a:extLst>
            </p:cNvPr>
            <p:cNvPicPr>
              <a:picLocks noChangeAspect="1"/>
            </p:cNvPicPr>
            <p:nvPr/>
          </p:nvPicPr>
          <p:blipFill>
            <a:blip r:embed="rId4"/>
            <a:stretch>
              <a:fillRect/>
            </a:stretch>
          </p:blipFill>
          <p:spPr>
            <a:xfrm>
              <a:off x="330261" y="4101161"/>
              <a:ext cx="2597089" cy="2347738"/>
            </a:xfrm>
            <a:prstGeom prst="rect">
              <a:avLst/>
            </a:prstGeom>
          </p:spPr>
        </p:pic>
      </p:grpSp>
      <p:grpSp>
        <p:nvGrpSpPr>
          <p:cNvPr id="22" name="Group 21">
            <a:extLst>
              <a:ext uri="{FF2B5EF4-FFF2-40B4-BE49-F238E27FC236}">
                <a16:creationId xmlns:a16="http://schemas.microsoft.com/office/drawing/2014/main" id="{000303C1-C55A-2F39-D00C-6937E60F48C1}"/>
              </a:ext>
            </a:extLst>
          </p:cNvPr>
          <p:cNvGrpSpPr/>
          <p:nvPr/>
        </p:nvGrpSpPr>
        <p:grpSpPr>
          <a:xfrm>
            <a:off x="251459" y="3708245"/>
            <a:ext cx="4141683" cy="2828218"/>
            <a:chOff x="3111500" y="3708243"/>
            <a:chExt cx="4141683" cy="2828218"/>
          </a:xfrm>
        </p:grpSpPr>
        <p:sp>
          <p:nvSpPr>
            <p:cNvPr id="51" name="Rectangle 50">
              <a:extLst>
                <a:ext uri="{FF2B5EF4-FFF2-40B4-BE49-F238E27FC236}">
                  <a16:creationId xmlns:a16="http://schemas.microsoft.com/office/drawing/2014/main" id="{232118F0-C8EE-4913-D10B-808695F264E8}"/>
                </a:ext>
              </a:extLst>
            </p:cNvPr>
            <p:cNvSpPr/>
            <p:nvPr/>
          </p:nvSpPr>
          <p:spPr>
            <a:xfrm>
              <a:off x="3119122" y="4036740"/>
              <a:ext cx="4134061" cy="249972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3153C31-03F6-27F5-FE89-E0E115F238F5}"/>
                </a:ext>
              </a:extLst>
            </p:cNvPr>
            <p:cNvSpPr/>
            <p:nvPr/>
          </p:nvSpPr>
          <p:spPr>
            <a:xfrm>
              <a:off x="3119122" y="3708243"/>
              <a:ext cx="4134061"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5E20A2F-B6E6-0C73-F3D9-17F2837C196C}"/>
                </a:ext>
              </a:extLst>
            </p:cNvPr>
            <p:cNvSpPr txBox="1"/>
            <p:nvPr/>
          </p:nvSpPr>
          <p:spPr>
            <a:xfrm>
              <a:off x="3111500" y="3730678"/>
              <a:ext cx="28600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Violin Plots</a:t>
              </a:r>
              <a:endParaRPr lang="en-US" b="1" dirty="0">
                <a:solidFill>
                  <a:schemeClr val="tx1">
                    <a:lumMod val="75000"/>
                    <a:lumOff val="25000"/>
                  </a:schemeClr>
                </a:solidFill>
                <a:latin typeface="Gotham" panose="02000504050000020004" pitchFamily="2" charset="0"/>
              </a:endParaRPr>
            </a:p>
          </p:txBody>
        </p:sp>
        <p:pic>
          <p:nvPicPr>
            <p:cNvPr id="20" name="Picture 19">
              <a:extLst>
                <a:ext uri="{FF2B5EF4-FFF2-40B4-BE49-F238E27FC236}">
                  <a16:creationId xmlns:a16="http://schemas.microsoft.com/office/drawing/2014/main" id="{5F4B977A-2AEA-8154-AB6A-174665025B06}"/>
                </a:ext>
              </a:extLst>
            </p:cNvPr>
            <p:cNvPicPr>
              <a:picLocks noChangeAspect="1"/>
            </p:cNvPicPr>
            <p:nvPr/>
          </p:nvPicPr>
          <p:blipFill>
            <a:blip r:embed="rId5"/>
            <a:stretch>
              <a:fillRect/>
            </a:stretch>
          </p:blipFill>
          <p:spPr>
            <a:xfrm>
              <a:off x="3227508" y="4090164"/>
              <a:ext cx="3943154" cy="2358735"/>
            </a:xfrm>
            <a:prstGeom prst="rect">
              <a:avLst/>
            </a:prstGeom>
          </p:spPr>
        </p:pic>
      </p:grpSp>
    </p:spTree>
    <p:extLst>
      <p:ext uri="{BB962C8B-B14F-4D97-AF65-F5344CB8AC3E}">
        <p14:creationId xmlns:p14="http://schemas.microsoft.com/office/powerpoint/2010/main" val="269330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Interactive Visualization</a:t>
            </a:r>
            <a:endParaRPr lang="en-US" sz="3200" b="1" dirty="0">
              <a:solidFill>
                <a:schemeClr val="tx1">
                  <a:lumMod val="75000"/>
                  <a:lumOff val="25000"/>
                </a:schemeClr>
              </a:solidFill>
              <a:latin typeface="Gotham" panose="02000504050000020004" pitchFamily="2" charset="0"/>
            </a:endParaRPr>
          </a:p>
        </p:txBody>
      </p:sp>
      <p:sp>
        <p:nvSpPr>
          <p:cNvPr id="42" name="TextBox 41">
            <a:extLst>
              <a:ext uri="{FF2B5EF4-FFF2-40B4-BE49-F238E27FC236}">
                <a16:creationId xmlns:a16="http://schemas.microsoft.com/office/drawing/2014/main" id="{6783E1FC-EB9D-1D73-B056-02ED266E84E2}"/>
              </a:ext>
            </a:extLst>
          </p:cNvPr>
          <p:cNvSpPr txBox="1">
            <a:spLocks/>
          </p:cNvSpPr>
          <p:nvPr/>
        </p:nvSpPr>
        <p:spPr>
          <a:xfrm>
            <a:off x="7938770" y="1016000"/>
            <a:ext cx="4001769" cy="2755601"/>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This page offers an interactive scatterplot that can be used to look at how variables relate with each other</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Any two non-categorical variables can be visualized</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By default, the variable representing the sex of the abalone colors the points, but specific levels (male, female, infant) can be selected (or none which removes the coloring aesthetic)</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Other customization options allow the user some flexibility in how they want to visualize the data</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plot is first made via </a:t>
            </a:r>
            <a:r>
              <a:rPr lang="en-US" sz="1100" dirty="0" err="1">
                <a:solidFill>
                  <a:schemeClr val="tx1">
                    <a:lumMod val="75000"/>
                    <a:lumOff val="25000"/>
                  </a:schemeClr>
                </a:solidFill>
                <a:latin typeface="Gotham" panose="02000504050000020004" pitchFamily="2" charset="0"/>
              </a:rPr>
              <a:t>ggplot</a:t>
            </a:r>
            <a:r>
              <a:rPr lang="en-US" sz="1100" dirty="0">
                <a:solidFill>
                  <a:schemeClr val="tx1">
                    <a:lumMod val="75000"/>
                    <a:lumOff val="25000"/>
                  </a:schemeClr>
                </a:solidFill>
                <a:latin typeface="Gotham" panose="02000504050000020004" pitchFamily="2" charset="0"/>
              </a:rPr>
              <a:t> and then rendered in </a:t>
            </a:r>
            <a:r>
              <a:rPr lang="en-US" sz="1100" dirty="0" err="1">
                <a:solidFill>
                  <a:schemeClr val="tx1">
                    <a:lumMod val="75000"/>
                    <a:lumOff val="25000"/>
                  </a:schemeClr>
                </a:solidFill>
                <a:latin typeface="Gotham" panose="02000504050000020004" pitchFamily="2" charset="0"/>
              </a:rPr>
              <a:t>plotly</a:t>
            </a:r>
            <a:endParaRPr lang="en-US" sz="1100" dirty="0">
              <a:solidFill>
                <a:schemeClr val="tx1">
                  <a:lumMod val="75000"/>
                  <a:lumOff val="25000"/>
                </a:schemeClr>
              </a:solidFill>
              <a:latin typeface="Gotham" panose="02000504050000020004" pitchFamily="2" charset="0"/>
            </a:endParaRPr>
          </a:p>
        </p:txBody>
      </p:sp>
      <p:sp>
        <p:nvSpPr>
          <p:cNvPr id="18" name="Rectangle 17">
            <a:extLst>
              <a:ext uri="{FF2B5EF4-FFF2-40B4-BE49-F238E27FC236}">
                <a16:creationId xmlns:a16="http://schemas.microsoft.com/office/drawing/2014/main" id="{7094046B-BBE4-DCBA-257E-00AEF1DF80D1}"/>
              </a:ext>
            </a:extLst>
          </p:cNvPr>
          <p:cNvSpPr/>
          <p:nvPr/>
        </p:nvSpPr>
        <p:spPr>
          <a:xfrm>
            <a:off x="251459" y="1345161"/>
            <a:ext cx="7597141" cy="34490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88F1-56B3-8CAE-4821-4D8B0D6C6853}"/>
              </a:ext>
            </a:extLst>
          </p:cNvPr>
          <p:cNvSpPr/>
          <p:nvPr/>
        </p:nvSpPr>
        <p:spPr>
          <a:xfrm>
            <a:off x="251461" y="1016000"/>
            <a:ext cx="759713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E9FEFD-50EC-F9C5-AE30-0A993BF1C4C8}"/>
              </a:ext>
            </a:extLst>
          </p:cNvPr>
          <p:cNvSpPr txBox="1"/>
          <p:nvPr/>
        </p:nvSpPr>
        <p:spPr>
          <a:xfrm>
            <a:off x="251459" y="1038435"/>
            <a:ext cx="44094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Interactive Scatterplot with </a:t>
            </a:r>
            <a:r>
              <a:rPr lang="en-US" sz="1400" b="1" dirty="0" err="1">
                <a:solidFill>
                  <a:schemeClr val="tx1">
                    <a:lumMod val="75000"/>
                    <a:lumOff val="25000"/>
                  </a:schemeClr>
                </a:solidFill>
                <a:latin typeface="Gotham" panose="02000504050000020004" pitchFamily="2" charset="0"/>
              </a:rPr>
              <a:t>ggplot</a:t>
            </a:r>
            <a:r>
              <a:rPr lang="en-US" sz="1400" b="1" dirty="0">
                <a:solidFill>
                  <a:schemeClr val="tx1">
                    <a:lumMod val="75000"/>
                    <a:lumOff val="25000"/>
                  </a:schemeClr>
                </a:solidFill>
                <a:latin typeface="Gotham" panose="02000504050000020004" pitchFamily="2" charset="0"/>
              </a:rPr>
              <a:t> + </a:t>
            </a:r>
            <a:r>
              <a:rPr lang="en-US" sz="1400" b="1" dirty="0" err="1">
                <a:solidFill>
                  <a:schemeClr val="tx1">
                    <a:lumMod val="75000"/>
                    <a:lumOff val="25000"/>
                  </a:schemeClr>
                </a:solidFill>
                <a:latin typeface="Gotham" panose="02000504050000020004" pitchFamily="2" charset="0"/>
              </a:rPr>
              <a:t>plotly</a:t>
            </a:r>
            <a:endParaRPr lang="en-US" b="1" dirty="0">
              <a:solidFill>
                <a:schemeClr val="tx1">
                  <a:lumMod val="75000"/>
                  <a:lumOff val="25000"/>
                </a:schemeClr>
              </a:solidFill>
              <a:latin typeface="Gotham" panose="02000504050000020004" pitchFamily="2" charset="0"/>
            </a:endParaRPr>
          </a:p>
        </p:txBody>
      </p:sp>
      <p:pic>
        <p:nvPicPr>
          <p:cNvPr id="4" name="Picture 3">
            <a:extLst>
              <a:ext uri="{FF2B5EF4-FFF2-40B4-BE49-F238E27FC236}">
                <a16:creationId xmlns:a16="http://schemas.microsoft.com/office/drawing/2014/main" id="{AF641063-0883-7B3A-3DFD-132C1CB0C94C}"/>
              </a:ext>
            </a:extLst>
          </p:cNvPr>
          <p:cNvPicPr>
            <a:picLocks noChangeAspect="1"/>
          </p:cNvPicPr>
          <p:nvPr/>
        </p:nvPicPr>
        <p:blipFill>
          <a:blip r:embed="rId2"/>
          <a:stretch>
            <a:fillRect/>
          </a:stretch>
        </p:blipFill>
        <p:spPr>
          <a:xfrm>
            <a:off x="341629" y="1433646"/>
            <a:ext cx="7416800" cy="3271067"/>
          </a:xfrm>
          <a:prstGeom prst="rect">
            <a:avLst/>
          </a:prstGeom>
        </p:spPr>
      </p:pic>
    </p:spTree>
    <p:extLst>
      <p:ext uri="{BB962C8B-B14F-4D97-AF65-F5344CB8AC3E}">
        <p14:creationId xmlns:p14="http://schemas.microsoft.com/office/powerpoint/2010/main" val="422986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804CB0E-E819-320B-2698-79270151FCAD}"/>
              </a:ext>
            </a:extLst>
          </p:cNvPr>
          <p:cNvSpPr/>
          <p:nvPr/>
        </p:nvSpPr>
        <p:spPr>
          <a:xfrm>
            <a:off x="6909151" y="1345161"/>
            <a:ext cx="3756460" cy="23187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Models: Linear Regression</a:t>
            </a:r>
            <a:endParaRPr lang="en-US" sz="3200" b="1" dirty="0">
              <a:solidFill>
                <a:schemeClr val="tx1">
                  <a:lumMod val="75000"/>
                  <a:lumOff val="25000"/>
                </a:schemeClr>
              </a:solidFill>
              <a:latin typeface="Gotham" panose="02000504050000020004" pitchFamily="2" charset="0"/>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783E1FC-EB9D-1D73-B056-02ED266E84E2}"/>
                  </a:ext>
                </a:extLst>
              </p:cNvPr>
              <p:cNvSpPr txBox="1">
                <a:spLocks/>
              </p:cNvSpPr>
              <p:nvPr/>
            </p:nvSpPr>
            <p:spPr>
              <a:xfrm>
                <a:off x="7010753" y="3853412"/>
                <a:ext cx="4001769" cy="2755601"/>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This page has both a linear regression model generator for predicting age and PCA</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linear model allows the user to specify which independent variables to use as well as specify the test/train split for the data</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plot allows the user a way to visualize how well the predictions match the actual data with a line representing </a:t>
                </a:r>
                <a14:m>
                  <m:oMath xmlns:m="http://schemas.openxmlformats.org/officeDocument/2006/math">
                    <m:r>
                      <a:rPr lang="en-US" sz="1100" b="0" i="1" smtClean="0">
                        <a:solidFill>
                          <a:schemeClr val="tx1">
                            <a:lumMod val="75000"/>
                            <a:lumOff val="25000"/>
                          </a:schemeClr>
                        </a:solidFill>
                        <a:latin typeface="Cambria Math" panose="02040503050406030204" pitchFamily="18" charset="0"/>
                      </a:rPr>
                      <m:t>𝑎𝑔</m:t>
                    </m:r>
                    <m:sSub>
                      <m:sSubPr>
                        <m:ctrlPr>
                          <a:rPr lang="en-US" sz="1100" b="0" i="1" smtClean="0">
                            <a:solidFill>
                              <a:schemeClr val="tx1">
                                <a:lumMod val="75000"/>
                                <a:lumOff val="25000"/>
                              </a:schemeClr>
                            </a:solidFill>
                            <a:latin typeface="Cambria Math" panose="02040503050406030204" pitchFamily="18" charset="0"/>
                          </a:rPr>
                        </m:ctrlPr>
                      </m:sSubPr>
                      <m:e>
                        <m:r>
                          <a:rPr lang="en-US" sz="1100" b="0" i="1" smtClean="0">
                            <a:solidFill>
                              <a:schemeClr val="tx1">
                                <a:lumMod val="75000"/>
                                <a:lumOff val="25000"/>
                              </a:schemeClr>
                            </a:solidFill>
                            <a:latin typeface="Cambria Math" panose="02040503050406030204" pitchFamily="18" charset="0"/>
                          </a:rPr>
                          <m:t>𝑒</m:t>
                        </m:r>
                      </m:e>
                      <m:sub>
                        <m:r>
                          <a:rPr lang="en-US" sz="1100" b="0" i="1" smtClean="0">
                            <a:solidFill>
                              <a:schemeClr val="tx1">
                                <a:lumMod val="75000"/>
                                <a:lumOff val="25000"/>
                              </a:schemeClr>
                            </a:solidFill>
                            <a:latin typeface="Cambria Math" panose="02040503050406030204" pitchFamily="18" charset="0"/>
                          </a:rPr>
                          <m:t>𝑝𝑟𝑒𝑑</m:t>
                        </m:r>
                      </m:sub>
                    </m:sSub>
                    <m:r>
                      <a:rPr lang="en-US" sz="1100" b="0" i="1" smtClean="0">
                        <a:solidFill>
                          <a:schemeClr val="tx1">
                            <a:lumMod val="75000"/>
                            <a:lumOff val="25000"/>
                          </a:schemeClr>
                        </a:solidFill>
                        <a:latin typeface="Cambria Math" panose="02040503050406030204" pitchFamily="18" charset="0"/>
                      </a:rPr>
                      <m:t>=</m:t>
                    </m:r>
                    <m:r>
                      <a:rPr lang="en-US" sz="1100" b="0" i="1" smtClean="0">
                        <a:solidFill>
                          <a:schemeClr val="tx1">
                            <a:lumMod val="75000"/>
                            <a:lumOff val="25000"/>
                          </a:schemeClr>
                        </a:solidFill>
                        <a:latin typeface="Cambria Math" panose="02040503050406030204" pitchFamily="18" charset="0"/>
                      </a:rPr>
                      <m:t>𝑎𝑔</m:t>
                    </m:r>
                    <m:sSub>
                      <m:sSubPr>
                        <m:ctrlPr>
                          <a:rPr lang="en-US" sz="1100" b="0" i="1" smtClean="0">
                            <a:solidFill>
                              <a:schemeClr val="tx1">
                                <a:lumMod val="75000"/>
                                <a:lumOff val="25000"/>
                              </a:schemeClr>
                            </a:solidFill>
                            <a:latin typeface="Cambria Math" panose="02040503050406030204" pitchFamily="18" charset="0"/>
                          </a:rPr>
                        </m:ctrlPr>
                      </m:sSubPr>
                      <m:e>
                        <m:r>
                          <a:rPr lang="en-US" sz="1100" b="0" i="1" smtClean="0">
                            <a:solidFill>
                              <a:schemeClr val="tx1">
                                <a:lumMod val="75000"/>
                                <a:lumOff val="25000"/>
                              </a:schemeClr>
                            </a:solidFill>
                            <a:latin typeface="Cambria Math" panose="02040503050406030204" pitchFamily="18" charset="0"/>
                          </a:rPr>
                          <m:t>𝑒</m:t>
                        </m:r>
                      </m:e>
                      <m:sub>
                        <m:r>
                          <a:rPr lang="en-US" sz="1100" b="0" i="1" smtClean="0">
                            <a:solidFill>
                              <a:schemeClr val="tx1">
                                <a:lumMod val="75000"/>
                                <a:lumOff val="25000"/>
                              </a:schemeClr>
                            </a:solidFill>
                            <a:latin typeface="Cambria Math" panose="02040503050406030204" pitchFamily="18" charset="0"/>
                          </a:rPr>
                          <m:t>𝑎𝑐𝑡𝑢𝑎𝑙</m:t>
                        </m:r>
                      </m:sub>
                    </m:sSub>
                  </m:oMath>
                </a14:m>
                <a:endParaRPr lang="en-US" sz="1100" dirty="0">
                  <a:solidFill>
                    <a:schemeClr val="tx1">
                      <a:lumMod val="75000"/>
                      <a:lumOff val="25000"/>
                    </a:schemeClr>
                  </a:solidFill>
                  <a:latin typeface="Gotham" panose="02000504050000020004" pitchFamily="2" charset="0"/>
                </a:endParaRP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predictor reacts to which variables are chosen by the user to display the option to choose a new value to predict age from</a:t>
                </a:r>
              </a:p>
            </p:txBody>
          </p:sp>
        </mc:Choice>
        <mc:Fallback>
          <p:sp>
            <p:nvSpPr>
              <p:cNvPr id="42" name="TextBox 41">
                <a:extLst>
                  <a:ext uri="{FF2B5EF4-FFF2-40B4-BE49-F238E27FC236}">
                    <a16:creationId xmlns:a16="http://schemas.microsoft.com/office/drawing/2014/main" id="{6783E1FC-EB9D-1D73-B056-02ED266E84E2}"/>
                  </a:ext>
                </a:extLst>
              </p:cNvPr>
              <p:cNvSpPr txBox="1">
                <a:spLocks noRot="1" noChangeAspect="1" noMove="1" noResize="1" noEditPoints="1" noAdjustHandles="1" noChangeArrowheads="1" noChangeShapeType="1" noTextEdit="1"/>
              </p:cNvSpPr>
              <p:nvPr/>
            </p:nvSpPr>
            <p:spPr>
              <a:xfrm>
                <a:off x="7010753" y="3853412"/>
                <a:ext cx="4001769" cy="2755601"/>
              </a:xfrm>
              <a:prstGeom prst="rect">
                <a:avLst/>
              </a:prstGeom>
              <a:blipFill>
                <a:blip r:embed="rId2"/>
                <a:stretch>
                  <a:fillRect t="-221"/>
                </a:stretch>
              </a:blipFill>
              <a:ln>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7094046B-BBE4-DCBA-257E-00AEF1DF80D1}"/>
              </a:ext>
            </a:extLst>
          </p:cNvPr>
          <p:cNvSpPr/>
          <p:nvPr/>
        </p:nvSpPr>
        <p:spPr>
          <a:xfrm>
            <a:off x="762000" y="1345161"/>
            <a:ext cx="2193291" cy="26108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88F1-56B3-8CAE-4821-4D8B0D6C6853}"/>
              </a:ext>
            </a:extLst>
          </p:cNvPr>
          <p:cNvSpPr/>
          <p:nvPr/>
        </p:nvSpPr>
        <p:spPr>
          <a:xfrm>
            <a:off x="762002" y="1016000"/>
            <a:ext cx="219328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E9FEFD-50EC-F9C5-AE30-0A993BF1C4C8}"/>
              </a:ext>
            </a:extLst>
          </p:cNvPr>
          <p:cNvSpPr txBox="1"/>
          <p:nvPr/>
        </p:nvSpPr>
        <p:spPr>
          <a:xfrm>
            <a:off x="762000" y="1032085"/>
            <a:ext cx="15646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Options</a:t>
            </a:r>
            <a:endParaRPr lang="en-US" b="1" dirty="0">
              <a:solidFill>
                <a:schemeClr val="tx1">
                  <a:lumMod val="75000"/>
                  <a:lumOff val="25000"/>
                </a:schemeClr>
              </a:solidFill>
              <a:latin typeface="Gotham" panose="02000504050000020004" pitchFamily="2" charset="0"/>
            </a:endParaRPr>
          </a:p>
        </p:txBody>
      </p:sp>
      <p:pic>
        <p:nvPicPr>
          <p:cNvPr id="3" name="Picture 2">
            <a:extLst>
              <a:ext uri="{FF2B5EF4-FFF2-40B4-BE49-F238E27FC236}">
                <a16:creationId xmlns:a16="http://schemas.microsoft.com/office/drawing/2014/main" id="{35451E83-802E-5D46-3111-B9CE3B6984A1}"/>
              </a:ext>
            </a:extLst>
          </p:cNvPr>
          <p:cNvPicPr>
            <a:picLocks noChangeAspect="1"/>
          </p:cNvPicPr>
          <p:nvPr/>
        </p:nvPicPr>
        <p:blipFill>
          <a:blip r:embed="rId3"/>
          <a:stretch>
            <a:fillRect/>
          </a:stretch>
        </p:blipFill>
        <p:spPr>
          <a:xfrm>
            <a:off x="853640" y="1420323"/>
            <a:ext cx="2011480" cy="2421428"/>
          </a:xfrm>
          <a:prstGeom prst="rect">
            <a:avLst/>
          </a:prstGeom>
        </p:spPr>
      </p:pic>
      <p:sp>
        <p:nvSpPr>
          <p:cNvPr id="13" name="Rectangle 12">
            <a:extLst>
              <a:ext uri="{FF2B5EF4-FFF2-40B4-BE49-F238E27FC236}">
                <a16:creationId xmlns:a16="http://schemas.microsoft.com/office/drawing/2014/main" id="{DD2D3533-1846-396C-9723-47C8A611DBB2}"/>
              </a:ext>
            </a:extLst>
          </p:cNvPr>
          <p:cNvSpPr/>
          <p:nvPr/>
        </p:nvSpPr>
        <p:spPr>
          <a:xfrm>
            <a:off x="3039546" y="1345161"/>
            <a:ext cx="3756460" cy="26108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A86E10-D93E-159F-E84A-07806BD802A8}"/>
              </a:ext>
            </a:extLst>
          </p:cNvPr>
          <p:cNvSpPr/>
          <p:nvPr/>
        </p:nvSpPr>
        <p:spPr>
          <a:xfrm>
            <a:off x="3039548" y="1016000"/>
            <a:ext cx="3756458"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11BA311-A271-85B2-65FB-F2FDDDCD7A8C}"/>
              </a:ext>
            </a:extLst>
          </p:cNvPr>
          <p:cNvSpPr txBox="1"/>
          <p:nvPr/>
        </p:nvSpPr>
        <p:spPr>
          <a:xfrm>
            <a:off x="3039546" y="1032085"/>
            <a:ext cx="3756458"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Compare Actual vs. Predicted</a:t>
            </a:r>
            <a:endParaRPr lang="en-US" b="1" dirty="0">
              <a:solidFill>
                <a:schemeClr val="tx1">
                  <a:lumMod val="75000"/>
                  <a:lumOff val="25000"/>
                </a:schemeClr>
              </a:solidFill>
              <a:latin typeface="Gotham" panose="02000504050000020004" pitchFamily="2" charset="0"/>
            </a:endParaRPr>
          </a:p>
        </p:txBody>
      </p:sp>
      <p:pic>
        <p:nvPicPr>
          <p:cNvPr id="6" name="Picture 5">
            <a:extLst>
              <a:ext uri="{FF2B5EF4-FFF2-40B4-BE49-F238E27FC236}">
                <a16:creationId xmlns:a16="http://schemas.microsoft.com/office/drawing/2014/main" id="{0783E598-59E8-AE62-2618-6F1C8D4E63BD}"/>
              </a:ext>
            </a:extLst>
          </p:cNvPr>
          <p:cNvPicPr>
            <a:picLocks noChangeAspect="1"/>
          </p:cNvPicPr>
          <p:nvPr/>
        </p:nvPicPr>
        <p:blipFill>
          <a:blip r:embed="rId4"/>
          <a:stretch>
            <a:fillRect/>
          </a:stretch>
        </p:blipFill>
        <p:spPr>
          <a:xfrm>
            <a:off x="3152693" y="1420322"/>
            <a:ext cx="3555447" cy="2421429"/>
          </a:xfrm>
          <a:prstGeom prst="rect">
            <a:avLst/>
          </a:prstGeom>
        </p:spPr>
      </p:pic>
      <p:sp>
        <p:nvSpPr>
          <p:cNvPr id="20" name="Rectangle 19">
            <a:extLst>
              <a:ext uri="{FF2B5EF4-FFF2-40B4-BE49-F238E27FC236}">
                <a16:creationId xmlns:a16="http://schemas.microsoft.com/office/drawing/2014/main" id="{BB53B3E0-96BB-05B2-B155-84CD9B2128CE}"/>
              </a:ext>
            </a:extLst>
          </p:cNvPr>
          <p:cNvSpPr/>
          <p:nvPr/>
        </p:nvSpPr>
        <p:spPr>
          <a:xfrm>
            <a:off x="762000" y="4360373"/>
            <a:ext cx="2898141" cy="22626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60BFF-7986-3BFC-27BC-79747648448A}"/>
              </a:ext>
            </a:extLst>
          </p:cNvPr>
          <p:cNvSpPr/>
          <p:nvPr/>
        </p:nvSpPr>
        <p:spPr>
          <a:xfrm>
            <a:off x="762002" y="4031212"/>
            <a:ext cx="289813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7E96D88-2C3B-DE0E-48A6-8D4B15694B9C}"/>
              </a:ext>
            </a:extLst>
          </p:cNvPr>
          <p:cNvSpPr txBox="1"/>
          <p:nvPr/>
        </p:nvSpPr>
        <p:spPr>
          <a:xfrm>
            <a:off x="762000" y="4047297"/>
            <a:ext cx="2103120"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Make predictions</a:t>
            </a:r>
            <a:endParaRPr lang="en-US" b="1" dirty="0">
              <a:solidFill>
                <a:schemeClr val="tx1">
                  <a:lumMod val="75000"/>
                  <a:lumOff val="25000"/>
                </a:schemeClr>
              </a:solidFill>
              <a:latin typeface="Gotham" panose="02000504050000020004" pitchFamily="2" charset="0"/>
            </a:endParaRPr>
          </a:p>
        </p:txBody>
      </p:sp>
      <p:pic>
        <p:nvPicPr>
          <p:cNvPr id="8" name="Picture 7">
            <a:extLst>
              <a:ext uri="{FF2B5EF4-FFF2-40B4-BE49-F238E27FC236}">
                <a16:creationId xmlns:a16="http://schemas.microsoft.com/office/drawing/2014/main" id="{C6B89C62-5922-A752-6342-017DAE354714}"/>
              </a:ext>
            </a:extLst>
          </p:cNvPr>
          <p:cNvPicPr>
            <a:picLocks noChangeAspect="1"/>
          </p:cNvPicPr>
          <p:nvPr/>
        </p:nvPicPr>
        <p:blipFill>
          <a:blip r:embed="rId5"/>
          <a:stretch>
            <a:fillRect/>
          </a:stretch>
        </p:blipFill>
        <p:spPr>
          <a:xfrm>
            <a:off x="853640" y="4456651"/>
            <a:ext cx="2720567" cy="2053866"/>
          </a:xfrm>
          <a:prstGeom prst="rect">
            <a:avLst/>
          </a:prstGeom>
        </p:spPr>
      </p:pic>
      <p:sp>
        <p:nvSpPr>
          <p:cNvPr id="26" name="Rectangle 25">
            <a:extLst>
              <a:ext uri="{FF2B5EF4-FFF2-40B4-BE49-F238E27FC236}">
                <a16:creationId xmlns:a16="http://schemas.microsoft.com/office/drawing/2014/main" id="{D991B10A-1B88-6A0F-D0A1-9DB9084D4935}"/>
              </a:ext>
            </a:extLst>
          </p:cNvPr>
          <p:cNvSpPr/>
          <p:nvPr/>
        </p:nvSpPr>
        <p:spPr>
          <a:xfrm>
            <a:off x="6909153" y="1016000"/>
            <a:ext cx="3756458"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CBA25A-1D3C-59D8-EE56-E0DC5538FCD4}"/>
              </a:ext>
            </a:extLst>
          </p:cNvPr>
          <p:cNvSpPr txBox="1"/>
          <p:nvPr/>
        </p:nvSpPr>
        <p:spPr>
          <a:xfrm>
            <a:off x="6909151" y="1032085"/>
            <a:ext cx="3756458"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Linear Regression Statistics</a:t>
            </a:r>
            <a:endParaRPr lang="en-US" b="1" dirty="0">
              <a:solidFill>
                <a:schemeClr val="tx1">
                  <a:lumMod val="75000"/>
                  <a:lumOff val="25000"/>
                </a:schemeClr>
              </a:solidFill>
              <a:latin typeface="Gotham" panose="02000504050000020004" pitchFamily="2" charset="0"/>
            </a:endParaRPr>
          </a:p>
        </p:txBody>
      </p:sp>
      <p:pic>
        <p:nvPicPr>
          <p:cNvPr id="10" name="Picture 9">
            <a:extLst>
              <a:ext uri="{FF2B5EF4-FFF2-40B4-BE49-F238E27FC236}">
                <a16:creationId xmlns:a16="http://schemas.microsoft.com/office/drawing/2014/main" id="{9D1C4DE5-F620-20B5-BC82-8E1569A9DD7E}"/>
              </a:ext>
            </a:extLst>
          </p:cNvPr>
          <p:cNvPicPr>
            <a:picLocks noChangeAspect="1"/>
          </p:cNvPicPr>
          <p:nvPr/>
        </p:nvPicPr>
        <p:blipFill>
          <a:blip r:embed="rId6"/>
          <a:stretch>
            <a:fillRect/>
          </a:stretch>
        </p:blipFill>
        <p:spPr>
          <a:xfrm>
            <a:off x="7010753" y="1420321"/>
            <a:ext cx="3566069" cy="2118457"/>
          </a:xfrm>
          <a:prstGeom prst="rect">
            <a:avLst/>
          </a:prstGeom>
        </p:spPr>
      </p:pic>
      <p:sp>
        <p:nvSpPr>
          <p:cNvPr id="29" name="Rectangle 28">
            <a:extLst>
              <a:ext uri="{FF2B5EF4-FFF2-40B4-BE49-F238E27FC236}">
                <a16:creationId xmlns:a16="http://schemas.microsoft.com/office/drawing/2014/main" id="{79E362BC-116D-5C28-1C60-17A25E4BD812}"/>
              </a:ext>
            </a:extLst>
          </p:cNvPr>
          <p:cNvSpPr/>
          <p:nvPr/>
        </p:nvSpPr>
        <p:spPr>
          <a:xfrm>
            <a:off x="3895933" y="4360373"/>
            <a:ext cx="2898141" cy="22626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07F25F-B6AB-E9B7-90F0-8815F720FDC1}"/>
              </a:ext>
            </a:extLst>
          </p:cNvPr>
          <p:cNvSpPr/>
          <p:nvPr/>
        </p:nvSpPr>
        <p:spPr>
          <a:xfrm>
            <a:off x="3895935" y="4031212"/>
            <a:ext cx="289813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50EF6E-EAAD-F56A-0CD7-7F2F9BE0BFBA}"/>
              </a:ext>
            </a:extLst>
          </p:cNvPr>
          <p:cNvSpPr txBox="1"/>
          <p:nvPr/>
        </p:nvSpPr>
        <p:spPr>
          <a:xfrm>
            <a:off x="3895933" y="4047297"/>
            <a:ext cx="2103120"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Make predictions</a:t>
            </a:r>
            <a:endParaRPr lang="en-US" b="1" dirty="0">
              <a:solidFill>
                <a:schemeClr val="tx1">
                  <a:lumMod val="75000"/>
                  <a:lumOff val="25000"/>
                </a:schemeClr>
              </a:solidFill>
              <a:latin typeface="Gotham" panose="02000504050000020004" pitchFamily="2" charset="0"/>
            </a:endParaRPr>
          </a:p>
        </p:txBody>
      </p:sp>
      <p:pic>
        <p:nvPicPr>
          <p:cNvPr id="23" name="Picture 22">
            <a:extLst>
              <a:ext uri="{FF2B5EF4-FFF2-40B4-BE49-F238E27FC236}">
                <a16:creationId xmlns:a16="http://schemas.microsoft.com/office/drawing/2014/main" id="{A04E2389-5D83-1DAC-0592-5F5D0EB919C3}"/>
              </a:ext>
            </a:extLst>
          </p:cNvPr>
          <p:cNvPicPr>
            <a:picLocks noChangeAspect="1"/>
          </p:cNvPicPr>
          <p:nvPr/>
        </p:nvPicPr>
        <p:blipFill>
          <a:blip r:embed="rId7"/>
          <a:stretch>
            <a:fillRect/>
          </a:stretch>
        </p:blipFill>
        <p:spPr>
          <a:xfrm>
            <a:off x="3987573" y="4458065"/>
            <a:ext cx="2720567" cy="2052451"/>
          </a:xfrm>
          <a:prstGeom prst="rect">
            <a:avLst/>
          </a:prstGeom>
        </p:spPr>
      </p:pic>
    </p:spTree>
    <p:extLst>
      <p:ext uri="{BB962C8B-B14F-4D97-AF65-F5344CB8AC3E}">
        <p14:creationId xmlns:p14="http://schemas.microsoft.com/office/powerpoint/2010/main" val="294672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Models: PCA</a:t>
            </a:r>
            <a:endParaRPr lang="en-US" sz="3200" b="1" dirty="0">
              <a:solidFill>
                <a:schemeClr val="tx1">
                  <a:lumMod val="75000"/>
                  <a:lumOff val="25000"/>
                </a:schemeClr>
              </a:solidFill>
              <a:latin typeface="Gotham" panose="02000504050000020004" pitchFamily="2" charset="0"/>
            </a:endParaRPr>
          </a:p>
        </p:txBody>
      </p:sp>
      <p:sp>
        <p:nvSpPr>
          <p:cNvPr id="42" name="TextBox 41">
            <a:extLst>
              <a:ext uri="{FF2B5EF4-FFF2-40B4-BE49-F238E27FC236}">
                <a16:creationId xmlns:a16="http://schemas.microsoft.com/office/drawing/2014/main" id="{6783E1FC-EB9D-1D73-B056-02ED266E84E2}"/>
              </a:ext>
            </a:extLst>
          </p:cNvPr>
          <p:cNvSpPr txBox="1">
            <a:spLocks/>
          </p:cNvSpPr>
          <p:nvPr/>
        </p:nvSpPr>
        <p:spPr>
          <a:xfrm>
            <a:off x="7403395" y="1032085"/>
            <a:ext cx="4001769" cy="2755601"/>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PCA selection on this page allows the user to perform PCA on the data with various options for visualization</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The user can choose to exclude age or infants from the calculation</a:t>
            </a:r>
          </a:p>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Any two of the PCA components can be plotted</a:t>
            </a:r>
          </a:p>
        </p:txBody>
      </p:sp>
      <p:sp>
        <p:nvSpPr>
          <p:cNvPr id="18" name="Rectangle 17">
            <a:extLst>
              <a:ext uri="{FF2B5EF4-FFF2-40B4-BE49-F238E27FC236}">
                <a16:creationId xmlns:a16="http://schemas.microsoft.com/office/drawing/2014/main" id="{7094046B-BBE4-DCBA-257E-00AEF1DF80D1}"/>
              </a:ext>
            </a:extLst>
          </p:cNvPr>
          <p:cNvSpPr/>
          <p:nvPr/>
        </p:nvSpPr>
        <p:spPr>
          <a:xfrm>
            <a:off x="762000" y="1345161"/>
            <a:ext cx="2193291" cy="31315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88F1-56B3-8CAE-4821-4D8B0D6C6853}"/>
              </a:ext>
            </a:extLst>
          </p:cNvPr>
          <p:cNvSpPr/>
          <p:nvPr/>
        </p:nvSpPr>
        <p:spPr>
          <a:xfrm>
            <a:off x="762002" y="1016000"/>
            <a:ext cx="2193289"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E9FEFD-50EC-F9C5-AE30-0A993BF1C4C8}"/>
              </a:ext>
            </a:extLst>
          </p:cNvPr>
          <p:cNvSpPr txBox="1"/>
          <p:nvPr/>
        </p:nvSpPr>
        <p:spPr>
          <a:xfrm>
            <a:off x="762000" y="1032085"/>
            <a:ext cx="1564641"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Options</a:t>
            </a:r>
            <a:endParaRPr lang="en-US" b="1" dirty="0">
              <a:solidFill>
                <a:schemeClr val="tx1">
                  <a:lumMod val="75000"/>
                  <a:lumOff val="25000"/>
                </a:schemeClr>
              </a:solidFill>
              <a:latin typeface="Gotham" panose="02000504050000020004" pitchFamily="2" charset="0"/>
            </a:endParaRPr>
          </a:p>
        </p:txBody>
      </p:sp>
      <p:sp>
        <p:nvSpPr>
          <p:cNvPr id="13" name="Rectangle 12">
            <a:extLst>
              <a:ext uri="{FF2B5EF4-FFF2-40B4-BE49-F238E27FC236}">
                <a16:creationId xmlns:a16="http://schemas.microsoft.com/office/drawing/2014/main" id="{DD2D3533-1846-396C-9723-47C8A611DBB2}"/>
              </a:ext>
            </a:extLst>
          </p:cNvPr>
          <p:cNvSpPr/>
          <p:nvPr/>
        </p:nvSpPr>
        <p:spPr>
          <a:xfrm>
            <a:off x="3123783" y="1345161"/>
            <a:ext cx="4151193" cy="23747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A86E10-D93E-159F-E84A-07806BD802A8}"/>
              </a:ext>
            </a:extLst>
          </p:cNvPr>
          <p:cNvSpPr/>
          <p:nvPr/>
        </p:nvSpPr>
        <p:spPr>
          <a:xfrm>
            <a:off x="3123785" y="1016000"/>
            <a:ext cx="4151192"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11BA311-A271-85B2-65FB-F2FDDDCD7A8C}"/>
              </a:ext>
            </a:extLst>
          </p:cNvPr>
          <p:cNvSpPr txBox="1"/>
          <p:nvPr/>
        </p:nvSpPr>
        <p:spPr>
          <a:xfrm>
            <a:off x="3123783" y="1032085"/>
            <a:ext cx="3420943"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PCA Results Plot</a:t>
            </a:r>
            <a:endParaRPr lang="en-US" b="1" dirty="0">
              <a:solidFill>
                <a:schemeClr val="tx1">
                  <a:lumMod val="75000"/>
                  <a:lumOff val="25000"/>
                </a:schemeClr>
              </a:solidFill>
              <a:latin typeface="Gotham" panose="02000504050000020004" pitchFamily="2" charset="0"/>
            </a:endParaRPr>
          </a:p>
        </p:txBody>
      </p:sp>
      <p:pic>
        <p:nvPicPr>
          <p:cNvPr id="4" name="Picture 3">
            <a:extLst>
              <a:ext uri="{FF2B5EF4-FFF2-40B4-BE49-F238E27FC236}">
                <a16:creationId xmlns:a16="http://schemas.microsoft.com/office/drawing/2014/main" id="{4DCD35E3-F106-F711-2A7D-6870B1CCEC8B}"/>
              </a:ext>
            </a:extLst>
          </p:cNvPr>
          <p:cNvPicPr>
            <a:picLocks noChangeAspect="1"/>
          </p:cNvPicPr>
          <p:nvPr/>
        </p:nvPicPr>
        <p:blipFill>
          <a:blip r:embed="rId2"/>
          <a:stretch>
            <a:fillRect/>
          </a:stretch>
        </p:blipFill>
        <p:spPr>
          <a:xfrm>
            <a:off x="850900" y="1409736"/>
            <a:ext cx="2013418" cy="2965414"/>
          </a:xfrm>
          <a:prstGeom prst="rect">
            <a:avLst/>
          </a:prstGeom>
        </p:spPr>
      </p:pic>
      <p:pic>
        <p:nvPicPr>
          <p:cNvPr id="11" name="Picture 10">
            <a:extLst>
              <a:ext uri="{FF2B5EF4-FFF2-40B4-BE49-F238E27FC236}">
                <a16:creationId xmlns:a16="http://schemas.microsoft.com/office/drawing/2014/main" id="{6BC653EF-AFAA-D126-B9FA-1F0604B671C4}"/>
              </a:ext>
            </a:extLst>
          </p:cNvPr>
          <p:cNvPicPr>
            <a:picLocks noChangeAspect="1"/>
          </p:cNvPicPr>
          <p:nvPr/>
        </p:nvPicPr>
        <p:blipFill>
          <a:blip r:embed="rId3"/>
          <a:stretch>
            <a:fillRect/>
          </a:stretch>
        </p:blipFill>
        <p:spPr>
          <a:xfrm>
            <a:off x="3252202" y="1438746"/>
            <a:ext cx="3908474" cy="2173204"/>
          </a:xfrm>
          <a:prstGeom prst="rect">
            <a:avLst/>
          </a:prstGeom>
        </p:spPr>
      </p:pic>
      <p:sp>
        <p:nvSpPr>
          <p:cNvPr id="38" name="Rectangle 37">
            <a:extLst>
              <a:ext uri="{FF2B5EF4-FFF2-40B4-BE49-F238E27FC236}">
                <a16:creationId xmlns:a16="http://schemas.microsoft.com/office/drawing/2014/main" id="{4FF61468-DC25-C5C0-B5B6-FDB772E06549}"/>
              </a:ext>
            </a:extLst>
          </p:cNvPr>
          <p:cNvSpPr/>
          <p:nvPr/>
        </p:nvSpPr>
        <p:spPr>
          <a:xfrm>
            <a:off x="3123783" y="4154042"/>
            <a:ext cx="4151193" cy="23747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CF6428-2962-7B94-42EB-061BA15D3244}"/>
              </a:ext>
            </a:extLst>
          </p:cNvPr>
          <p:cNvSpPr/>
          <p:nvPr/>
        </p:nvSpPr>
        <p:spPr>
          <a:xfrm>
            <a:off x="3123785" y="3814701"/>
            <a:ext cx="4151192"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D258742-640D-7A9B-2881-FCDDD34EE41E}"/>
              </a:ext>
            </a:extLst>
          </p:cNvPr>
          <p:cNvSpPr txBox="1"/>
          <p:nvPr/>
        </p:nvSpPr>
        <p:spPr>
          <a:xfrm>
            <a:off x="3123783" y="3830786"/>
            <a:ext cx="3420943"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PCA Results Plot</a:t>
            </a:r>
            <a:endParaRPr lang="en-US" b="1" dirty="0">
              <a:solidFill>
                <a:schemeClr val="tx1">
                  <a:lumMod val="75000"/>
                  <a:lumOff val="25000"/>
                </a:schemeClr>
              </a:solidFill>
              <a:latin typeface="Gotham" panose="02000504050000020004" pitchFamily="2" charset="0"/>
            </a:endParaRPr>
          </a:p>
        </p:txBody>
      </p:sp>
      <p:pic>
        <p:nvPicPr>
          <p:cNvPr id="24" name="Picture 23">
            <a:extLst>
              <a:ext uri="{FF2B5EF4-FFF2-40B4-BE49-F238E27FC236}">
                <a16:creationId xmlns:a16="http://schemas.microsoft.com/office/drawing/2014/main" id="{7835E870-A236-D603-9971-AFE727480103}"/>
              </a:ext>
            </a:extLst>
          </p:cNvPr>
          <p:cNvPicPr>
            <a:picLocks noChangeAspect="1"/>
          </p:cNvPicPr>
          <p:nvPr/>
        </p:nvPicPr>
        <p:blipFill>
          <a:blip r:embed="rId4"/>
          <a:stretch>
            <a:fillRect/>
          </a:stretch>
        </p:blipFill>
        <p:spPr>
          <a:xfrm>
            <a:off x="3259502" y="4249421"/>
            <a:ext cx="3901173" cy="2177474"/>
          </a:xfrm>
          <a:prstGeom prst="rect">
            <a:avLst/>
          </a:prstGeom>
        </p:spPr>
      </p:pic>
    </p:spTree>
    <p:extLst>
      <p:ext uri="{BB962C8B-B14F-4D97-AF65-F5344CB8AC3E}">
        <p14:creationId xmlns:p14="http://schemas.microsoft.com/office/powerpoint/2010/main" val="160854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CFE09B-5161-9988-9F27-F46141688116}"/>
              </a:ext>
            </a:extLst>
          </p:cNvPr>
          <p:cNvSpPr/>
          <p:nvPr/>
        </p:nvSpPr>
        <p:spPr>
          <a:xfrm>
            <a:off x="762000" y="285714"/>
            <a:ext cx="11178539" cy="5232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239E29-CD14-BD23-5B03-D736D5424243}"/>
              </a:ext>
            </a:extLst>
          </p:cNvPr>
          <p:cNvSpPr/>
          <p:nvPr/>
        </p:nvSpPr>
        <p:spPr>
          <a:xfrm>
            <a:off x="251461" y="285714"/>
            <a:ext cx="510539" cy="5232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23F4FC-7C3C-3FFF-B255-E56C17E2AA84}"/>
              </a:ext>
            </a:extLst>
          </p:cNvPr>
          <p:cNvSpPr txBox="1"/>
          <p:nvPr/>
        </p:nvSpPr>
        <p:spPr>
          <a:xfrm>
            <a:off x="762000" y="316491"/>
            <a:ext cx="10683240" cy="461665"/>
          </a:xfrm>
          <a:prstGeom prst="rect">
            <a:avLst/>
          </a:prstGeom>
          <a:noFill/>
        </p:spPr>
        <p:txBody>
          <a:bodyPr wrap="square" rtlCol="0" anchor="ctr">
            <a:spAutoFit/>
          </a:bodyPr>
          <a:lstStyle/>
          <a:p>
            <a:r>
              <a:rPr lang="en-US" sz="2400" b="1" dirty="0">
                <a:solidFill>
                  <a:schemeClr val="tx1">
                    <a:lumMod val="75000"/>
                    <a:lumOff val="25000"/>
                  </a:schemeClr>
                </a:solidFill>
                <a:latin typeface="Gotham" panose="02000504050000020004" pitchFamily="2" charset="0"/>
              </a:rPr>
              <a:t>Data</a:t>
            </a:r>
            <a:endParaRPr lang="en-US" sz="3200" b="1" dirty="0">
              <a:solidFill>
                <a:schemeClr val="tx1">
                  <a:lumMod val="75000"/>
                  <a:lumOff val="25000"/>
                </a:schemeClr>
              </a:solidFill>
              <a:latin typeface="Gotham" panose="02000504050000020004" pitchFamily="2" charset="0"/>
            </a:endParaRPr>
          </a:p>
        </p:txBody>
      </p:sp>
      <p:sp>
        <p:nvSpPr>
          <p:cNvPr id="42" name="TextBox 41">
            <a:extLst>
              <a:ext uri="{FF2B5EF4-FFF2-40B4-BE49-F238E27FC236}">
                <a16:creationId xmlns:a16="http://schemas.microsoft.com/office/drawing/2014/main" id="{6783E1FC-EB9D-1D73-B056-02ED266E84E2}"/>
              </a:ext>
            </a:extLst>
          </p:cNvPr>
          <p:cNvSpPr txBox="1">
            <a:spLocks/>
          </p:cNvSpPr>
          <p:nvPr/>
        </p:nvSpPr>
        <p:spPr>
          <a:xfrm>
            <a:off x="7633968" y="992496"/>
            <a:ext cx="4001769" cy="2755601"/>
          </a:xfrm>
          <a:prstGeom prst="rect">
            <a:avLst/>
          </a:prstGeom>
          <a:noFill/>
          <a:ln>
            <a:noFill/>
          </a:ln>
        </p:spPr>
        <p:txBody>
          <a:bodyPr wrap="square" rtlCol="0" anchor="t" anchorCtr="0">
            <a:noAutofit/>
          </a:bodyPr>
          <a:lstStyle/>
          <a:p>
            <a:pPr marL="171450" indent="-171450">
              <a:spcAft>
                <a:spcPts val="600"/>
              </a:spcAft>
              <a:buFont typeface="Arial" panose="020B0604020202020204" pitchFamily="34" charset="0"/>
              <a:buChar char="•"/>
            </a:pPr>
            <a:r>
              <a:rPr lang="en-US" sz="1100" dirty="0">
                <a:solidFill>
                  <a:schemeClr val="tx1">
                    <a:lumMod val="75000"/>
                    <a:lumOff val="25000"/>
                  </a:schemeClr>
                </a:solidFill>
                <a:latin typeface="Gotham" panose="02000504050000020004" pitchFamily="2" charset="0"/>
              </a:rPr>
              <a:t>This page has an interactive table showing all of the data in the dataset</a:t>
            </a:r>
          </a:p>
        </p:txBody>
      </p:sp>
      <p:sp>
        <p:nvSpPr>
          <p:cNvPr id="13" name="Rectangle 12">
            <a:extLst>
              <a:ext uri="{FF2B5EF4-FFF2-40B4-BE49-F238E27FC236}">
                <a16:creationId xmlns:a16="http://schemas.microsoft.com/office/drawing/2014/main" id="{DD2D3533-1846-396C-9723-47C8A611DBB2}"/>
              </a:ext>
            </a:extLst>
          </p:cNvPr>
          <p:cNvSpPr/>
          <p:nvPr/>
        </p:nvSpPr>
        <p:spPr>
          <a:xfrm>
            <a:off x="762000" y="1305572"/>
            <a:ext cx="6536687" cy="431218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A86E10-D93E-159F-E84A-07806BD802A8}"/>
              </a:ext>
            </a:extLst>
          </p:cNvPr>
          <p:cNvSpPr/>
          <p:nvPr/>
        </p:nvSpPr>
        <p:spPr>
          <a:xfrm>
            <a:off x="762002" y="976411"/>
            <a:ext cx="6536687" cy="3291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11BA311-A271-85B2-65FB-F2FDDDCD7A8C}"/>
              </a:ext>
            </a:extLst>
          </p:cNvPr>
          <p:cNvSpPr txBox="1"/>
          <p:nvPr/>
        </p:nvSpPr>
        <p:spPr>
          <a:xfrm>
            <a:off x="762000" y="992496"/>
            <a:ext cx="3420943" cy="307777"/>
          </a:xfrm>
          <a:prstGeom prst="rect">
            <a:avLst/>
          </a:prstGeom>
          <a:noFill/>
        </p:spPr>
        <p:txBody>
          <a:bodyPr wrap="square" rtlCol="0" anchor="ctr">
            <a:spAutoFit/>
          </a:bodyPr>
          <a:lstStyle/>
          <a:p>
            <a:r>
              <a:rPr lang="en-US" sz="1400" b="1" dirty="0">
                <a:solidFill>
                  <a:schemeClr val="tx1">
                    <a:lumMod val="75000"/>
                    <a:lumOff val="25000"/>
                  </a:schemeClr>
                </a:solidFill>
                <a:latin typeface="Gotham" panose="02000504050000020004" pitchFamily="2" charset="0"/>
              </a:rPr>
              <a:t>Interactive Data Table</a:t>
            </a:r>
            <a:endParaRPr lang="en-US" b="1" dirty="0">
              <a:solidFill>
                <a:schemeClr val="tx1">
                  <a:lumMod val="75000"/>
                  <a:lumOff val="25000"/>
                </a:schemeClr>
              </a:solidFill>
              <a:latin typeface="Gotham" panose="02000504050000020004" pitchFamily="2" charset="0"/>
            </a:endParaRPr>
          </a:p>
        </p:txBody>
      </p:sp>
      <p:pic>
        <p:nvPicPr>
          <p:cNvPr id="3" name="Picture 2">
            <a:extLst>
              <a:ext uri="{FF2B5EF4-FFF2-40B4-BE49-F238E27FC236}">
                <a16:creationId xmlns:a16="http://schemas.microsoft.com/office/drawing/2014/main" id="{81B85D75-557A-C8D6-2776-862DD4F03392}"/>
              </a:ext>
            </a:extLst>
          </p:cNvPr>
          <p:cNvPicPr>
            <a:picLocks noChangeAspect="1"/>
          </p:cNvPicPr>
          <p:nvPr/>
        </p:nvPicPr>
        <p:blipFill>
          <a:blip r:embed="rId2"/>
          <a:stretch>
            <a:fillRect/>
          </a:stretch>
        </p:blipFill>
        <p:spPr>
          <a:xfrm>
            <a:off x="866139" y="1409558"/>
            <a:ext cx="6326353" cy="4126153"/>
          </a:xfrm>
          <a:prstGeom prst="rect">
            <a:avLst/>
          </a:prstGeom>
        </p:spPr>
      </p:pic>
    </p:spTree>
    <p:extLst>
      <p:ext uri="{BB962C8B-B14F-4D97-AF65-F5344CB8AC3E}">
        <p14:creationId xmlns:p14="http://schemas.microsoft.com/office/powerpoint/2010/main" val="4132491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1473</Words>
  <Application>Microsoft Office PowerPoint</Application>
  <PresentationFormat>Widescreen</PresentationFormat>
  <Paragraphs>124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Consolas</vt:lpstr>
      <vt:lpstr>Gotham</vt:lpstr>
      <vt:lpstr>Office Theme</vt:lpstr>
      <vt:lpstr>DATA 824 Final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Accessing FiveThirtyEight Data</dc:title>
  <dc:creator>Hayden Boline</dc:creator>
  <cp:lastModifiedBy>Hayden Boline</cp:lastModifiedBy>
  <cp:revision>8</cp:revision>
  <dcterms:created xsi:type="dcterms:W3CDTF">2022-07-11T16:07:34Z</dcterms:created>
  <dcterms:modified xsi:type="dcterms:W3CDTF">2022-07-26T21:48:02Z</dcterms:modified>
</cp:coreProperties>
</file>